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media/image144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1"/>
  </p:notesMasterIdLst>
  <p:handoutMasterIdLst>
    <p:handoutMasterId r:id="rId26"/>
  </p:handoutMasterIdLst>
  <p:sldIdLst>
    <p:sldId id="256" r:id="rId3"/>
    <p:sldId id="257" r:id="rId4"/>
    <p:sldId id="258" r:id="rId5"/>
    <p:sldId id="259" r:id="rId6"/>
    <p:sldId id="261" r:id="rId7"/>
    <p:sldId id="284" r:id="rId8"/>
    <p:sldId id="302" r:id="rId9"/>
    <p:sldId id="294" r:id="rId10"/>
    <p:sldId id="281" r:id="rId12"/>
    <p:sldId id="299" r:id="rId13"/>
    <p:sldId id="285" r:id="rId14"/>
    <p:sldId id="295" r:id="rId15"/>
    <p:sldId id="288" r:id="rId16"/>
    <p:sldId id="303" r:id="rId17"/>
    <p:sldId id="304" r:id="rId18"/>
    <p:sldId id="270" r:id="rId19"/>
    <p:sldId id="264" r:id="rId20"/>
    <p:sldId id="291" r:id="rId21"/>
    <p:sldId id="292" r:id="rId22"/>
    <p:sldId id="301" r:id="rId23"/>
    <p:sldId id="293" r:id="rId24"/>
    <p:sldId id="273" r:id="rId25"/>
  </p:sldIdLst>
  <p:sldSz cx="12192000" cy="6858000"/>
  <p:notesSz cx="6858000" cy="9144000"/>
  <p:custDataLst>
    <p:tags r:id="rId3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0" Type="http://schemas.openxmlformats.org/officeDocument/2006/relationships/tags" Target="tags/tag39.xml"/><Relationship Id="rId3" Type="http://schemas.openxmlformats.org/officeDocument/2006/relationships/slide" Target="slides/slide1.xml"/><Relationship Id="rId29" Type="http://schemas.openxmlformats.org/officeDocument/2006/relationships/tableStyles" Target="tableStyles.xml"/><Relationship Id="rId28" Type="http://schemas.openxmlformats.org/officeDocument/2006/relationships/viewProps" Target="viewProps.xml"/><Relationship Id="rId27" Type="http://schemas.openxmlformats.org/officeDocument/2006/relationships/presProps" Target="presProps.xml"/><Relationship Id="rId26" Type="http://schemas.openxmlformats.org/officeDocument/2006/relationships/handoutMaster" Target="handoutMasters/handoutMaster1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r>
              <a:rPr lang="zh-CN" altLang="en-US"/>
              <a:t>长记忆是</a:t>
            </a:r>
            <a:r>
              <a:rPr lang="en-US" altLang="zh-CN"/>
              <a:t>AI</a:t>
            </a:r>
            <a:r>
              <a:rPr lang="zh-CN" altLang="en-US"/>
              <a:t>的</a:t>
            </a:r>
            <a:r>
              <a:rPr lang="zh-CN" altLang="en-US"/>
              <a:t>灵魂，行业内很多开源方案长记忆无法在即时聊天的场景中使用，因为聊了记忆效果还需要极速的响应时间，我们</a:t>
            </a:r>
            <a:r>
              <a:rPr lang="en-US" altLang="zh-CN"/>
              <a:t>std(</a:t>
            </a:r>
            <a:r>
              <a:rPr lang="zh-CN" altLang="en-US"/>
              <a:t>标准版本</a:t>
            </a:r>
            <a:r>
              <a:rPr lang="en-US" altLang="zh-CN"/>
              <a:t>)</a:t>
            </a:r>
            <a:r>
              <a:rPr lang="zh-CN" altLang="en-US"/>
              <a:t>的长记忆已经长线了，可以做到</a:t>
            </a:r>
            <a:r>
              <a:rPr lang="en-US" altLang="zh-CN"/>
              <a:t>50ms</a:t>
            </a:r>
            <a:r>
              <a:rPr lang="zh-CN" altLang="en-US"/>
              <a:t>的响应，虽然整体评分会差一点，同时我们的</a:t>
            </a:r>
            <a:r>
              <a:rPr lang="en-US" altLang="zh-CN"/>
              <a:t>Pro</a:t>
            </a:r>
            <a:r>
              <a:rPr lang="zh-CN" altLang="en-US"/>
              <a:t>版本</a:t>
            </a:r>
            <a:r>
              <a:rPr lang="en-US" altLang="zh-CN"/>
              <a:t>1.50ms</a:t>
            </a:r>
            <a:r>
              <a:rPr lang="zh-CN" altLang="en-US"/>
              <a:t>的延时，效果可以做到领先于行业，整体数据是基于左下方的开源测试集来测试的。</a:t>
            </a:r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9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image" Target="../media/image12.png"/><Relationship Id="rId8" Type="http://schemas.openxmlformats.org/officeDocument/2006/relationships/image" Target="../media/image11.png"/><Relationship Id="rId7" Type="http://schemas.openxmlformats.org/officeDocument/2006/relationships/image" Target="../media/image10.png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99" Type="http://schemas.openxmlformats.org/officeDocument/2006/relationships/image" Target="../media/image112.png"/><Relationship Id="rId98" Type="http://schemas.openxmlformats.org/officeDocument/2006/relationships/image" Target="../media/image111.jpeg"/><Relationship Id="rId97" Type="http://schemas.openxmlformats.org/officeDocument/2006/relationships/image" Target="../media/image110.png"/><Relationship Id="rId96" Type="http://schemas.openxmlformats.org/officeDocument/2006/relationships/image" Target="../media/image109.png"/><Relationship Id="rId95" Type="http://schemas.openxmlformats.org/officeDocument/2006/relationships/image" Target="../media/image108.png"/><Relationship Id="rId94" Type="http://schemas.openxmlformats.org/officeDocument/2006/relationships/image" Target="../media/image107.png"/><Relationship Id="rId93" Type="http://schemas.openxmlformats.org/officeDocument/2006/relationships/image" Target="../media/image106.png"/><Relationship Id="rId92" Type="http://schemas.openxmlformats.org/officeDocument/2006/relationships/image" Target="../media/image105.png"/><Relationship Id="rId91" Type="http://schemas.openxmlformats.org/officeDocument/2006/relationships/image" Target="../media/image104.png"/><Relationship Id="rId90" Type="http://schemas.openxmlformats.org/officeDocument/2006/relationships/image" Target="../media/image103.png"/><Relationship Id="rId9" Type="http://schemas.openxmlformats.org/officeDocument/2006/relationships/image" Target="../media/image22.png"/><Relationship Id="rId89" Type="http://schemas.openxmlformats.org/officeDocument/2006/relationships/image" Target="../media/image102.png"/><Relationship Id="rId88" Type="http://schemas.openxmlformats.org/officeDocument/2006/relationships/image" Target="../media/image101.png"/><Relationship Id="rId87" Type="http://schemas.openxmlformats.org/officeDocument/2006/relationships/image" Target="../media/image100.png"/><Relationship Id="rId86" Type="http://schemas.openxmlformats.org/officeDocument/2006/relationships/image" Target="../media/image99.png"/><Relationship Id="rId85" Type="http://schemas.openxmlformats.org/officeDocument/2006/relationships/image" Target="../media/image98.png"/><Relationship Id="rId84" Type="http://schemas.openxmlformats.org/officeDocument/2006/relationships/image" Target="../media/image97.jpeg"/><Relationship Id="rId83" Type="http://schemas.openxmlformats.org/officeDocument/2006/relationships/image" Target="../media/image96.png"/><Relationship Id="rId82" Type="http://schemas.openxmlformats.org/officeDocument/2006/relationships/image" Target="../media/image95.png"/><Relationship Id="rId81" Type="http://schemas.openxmlformats.org/officeDocument/2006/relationships/image" Target="../media/image94.png"/><Relationship Id="rId80" Type="http://schemas.openxmlformats.org/officeDocument/2006/relationships/image" Target="../media/image93.png"/><Relationship Id="rId8" Type="http://schemas.openxmlformats.org/officeDocument/2006/relationships/image" Target="../media/image21.png"/><Relationship Id="rId79" Type="http://schemas.openxmlformats.org/officeDocument/2006/relationships/image" Target="../media/image92.jpeg"/><Relationship Id="rId78" Type="http://schemas.openxmlformats.org/officeDocument/2006/relationships/image" Target="../media/image91.png"/><Relationship Id="rId77" Type="http://schemas.openxmlformats.org/officeDocument/2006/relationships/image" Target="../media/image90.png"/><Relationship Id="rId76" Type="http://schemas.openxmlformats.org/officeDocument/2006/relationships/image" Target="../media/image89.png"/><Relationship Id="rId75" Type="http://schemas.openxmlformats.org/officeDocument/2006/relationships/image" Target="../media/image88.png"/><Relationship Id="rId74" Type="http://schemas.openxmlformats.org/officeDocument/2006/relationships/image" Target="../media/image87.png"/><Relationship Id="rId73" Type="http://schemas.openxmlformats.org/officeDocument/2006/relationships/image" Target="../media/image86.png"/><Relationship Id="rId72" Type="http://schemas.openxmlformats.org/officeDocument/2006/relationships/image" Target="../media/image85.png"/><Relationship Id="rId71" Type="http://schemas.openxmlformats.org/officeDocument/2006/relationships/image" Target="../media/image84.jpeg"/><Relationship Id="rId70" Type="http://schemas.openxmlformats.org/officeDocument/2006/relationships/image" Target="../media/image83.png"/><Relationship Id="rId7" Type="http://schemas.openxmlformats.org/officeDocument/2006/relationships/image" Target="../media/image20.png"/><Relationship Id="rId69" Type="http://schemas.openxmlformats.org/officeDocument/2006/relationships/image" Target="../media/image82.png"/><Relationship Id="rId68" Type="http://schemas.openxmlformats.org/officeDocument/2006/relationships/image" Target="../media/image81.png"/><Relationship Id="rId67" Type="http://schemas.openxmlformats.org/officeDocument/2006/relationships/image" Target="../media/image80.png"/><Relationship Id="rId66" Type="http://schemas.openxmlformats.org/officeDocument/2006/relationships/image" Target="../media/image79.png"/><Relationship Id="rId65" Type="http://schemas.openxmlformats.org/officeDocument/2006/relationships/image" Target="../media/image78.png"/><Relationship Id="rId64" Type="http://schemas.openxmlformats.org/officeDocument/2006/relationships/image" Target="../media/image77.png"/><Relationship Id="rId63" Type="http://schemas.openxmlformats.org/officeDocument/2006/relationships/image" Target="../media/image76.png"/><Relationship Id="rId62" Type="http://schemas.openxmlformats.org/officeDocument/2006/relationships/image" Target="../media/image75.png"/><Relationship Id="rId61" Type="http://schemas.openxmlformats.org/officeDocument/2006/relationships/image" Target="../media/image74.png"/><Relationship Id="rId60" Type="http://schemas.openxmlformats.org/officeDocument/2006/relationships/image" Target="../media/image73.png"/><Relationship Id="rId6" Type="http://schemas.openxmlformats.org/officeDocument/2006/relationships/image" Target="../media/image19.png"/><Relationship Id="rId59" Type="http://schemas.openxmlformats.org/officeDocument/2006/relationships/image" Target="../media/image72.png"/><Relationship Id="rId58" Type="http://schemas.openxmlformats.org/officeDocument/2006/relationships/image" Target="../media/image71.png"/><Relationship Id="rId57" Type="http://schemas.openxmlformats.org/officeDocument/2006/relationships/image" Target="../media/image70.png"/><Relationship Id="rId56" Type="http://schemas.openxmlformats.org/officeDocument/2006/relationships/image" Target="../media/image69.png"/><Relationship Id="rId55" Type="http://schemas.openxmlformats.org/officeDocument/2006/relationships/image" Target="../media/image68.png"/><Relationship Id="rId54" Type="http://schemas.openxmlformats.org/officeDocument/2006/relationships/image" Target="../media/image67.png"/><Relationship Id="rId53" Type="http://schemas.openxmlformats.org/officeDocument/2006/relationships/image" Target="../media/image66.png"/><Relationship Id="rId52" Type="http://schemas.openxmlformats.org/officeDocument/2006/relationships/image" Target="../media/image65.png"/><Relationship Id="rId51" Type="http://schemas.openxmlformats.org/officeDocument/2006/relationships/image" Target="../media/image64.png"/><Relationship Id="rId50" Type="http://schemas.openxmlformats.org/officeDocument/2006/relationships/image" Target="../media/image63.png"/><Relationship Id="rId5" Type="http://schemas.openxmlformats.org/officeDocument/2006/relationships/image" Target="../media/image18.png"/><Relationship Id="rId49" Type="http://schemas.openxmlformats.org/officeDocument/2006/relationships/image" Target="../media/image62.jpeg"/><Relationship Id="rId48" Type="http://schemas.openxmlformats.org/officeDocument/2006/relationships/image" Target="../media/image61.png"/><Relationship Id="rId47" Type="http://schemas.openxmlformats.org/officeDocument/2006/relationships/image" Target="../media/image60.png"/><Relationship Id="rId46" Type="http://schemas.openxmlformats.org/officeDocument/2006/relationships/image" Target="../media/image59.png"/><Relationship Id="rId45" Type="http://schemas.openxmlformats.org/officeDocument/2006/relationships/image" Target="../media/image58.png"/><Relationship Id="rId44" Type="http://schemas.openxmlformats.org/officeDocument/2006/relationships/image" Target="../media/image57.png"/><Relationship Id="rId43" Type="http://schemas.openxmlformats.org/officeDocument/2006/relationships/image" Target="../media/image56.png"/><Relationship Id="rId42" Type="http://schemas.openxmlformats.org/officeDocument/2006/relationships/image" Target="../media/image55.png"/><Relationship Id="rId41" Type="http://schemas.openxmlformats.org/officeDocument/2006/relationships/image" Target="../media/image54.png"/><Relationship Id="rId40" Type="http://schemas.openxmlformats.org/officeDocument/2006/relationships/image" Target="../media/image53.png"/><Relationship Id="rId4" Type="http://schemas.openxmlformats.org/officeDocument/2006/relationships/image" Target="../media/image17.png"/><Relationship Id="rId39" Type="http://schemas.openxmlformats.org/officeDocument/2006/relationships/image" Target="../media/image52.png"/><Relationship Id="rId38" Type="http://schemas.openxmlformats.org/officeDocument/2006/relationships/image" Target="../media/image51.png"/><Relationship Id="rId37" Type="http://schemas.openxmlformats.org/officeDocument/2006/relationships/image" Target="../media/image50.png"/><Relationship Id="rId36" Type="http://schemas.openxmlformats.org/officeDocument/2006/relationships/image" Target="../media/image49.png"/><Relationship Id="rId35" Type="http://schemas.openxmlformats.org/officeDocument/2006/relationships/image" Target="../media/image48.png"/><Relationship Id="rId34" Type="http://schemas.openxmlformats.org/officeDocument/2006/relationships/image" Target="../media/image47.png"/><Relationship Id="rId33" Type="http://schemas.openxmlformats.org/officeDocument/2006/relationships/image" Target="../media/image46.jpeg"/><Relationship Id="rId32" Type="http://schemas.openxmlformats.org/officeDocument/2006/relationships/image" Target="../media/image45.png"/><Relationship Id="rId31" Type="http://schemas.openxmlformats.org/officeDocument/2006/relationships/image" Target="../media/image44.png"/><Relationship Id="rId30" Type="http://schemas.openxmlformats.org/officeDocument/2006/relationships/image" Target="../media/image43.png"/><Relationship Id="rId3" Type="http://schemas.openxmlformats.org/officeDocument/2006/relationships/image" Target="../media/image16.png"/><Relationship Id="rId29" Type="http://schemas.openxmlformats.org/officeDocument/2006/relationships/image" Target="../media/image42.png"/><Relationship Id="rId28" Type="http://schemas.openxmlformats.org/officeDocument/2006/relationships/image" Target="../media/image41.jpeg"/><Relationship Id="rId27" Type="http://schemas.openxmlformats.org/officeDocument/2006/relationships/image" Target="../media/image40.png"/><Relationship Id="rId26" Type="http://schemas.openxmlformats.org/officeDocument/2006/relationships/image" Target="../media/image39.png"/><Relationship Id="rId25" Type="http://schemas.openxmlformats.org/officeDocument/2006/relationships/image" Target="../media/image38.png"/><Relationship Id="rId24" Type="http://schemas.openxmlformats.org/officeDocument/2006/relationships/image" Target="../media/image37.png"/><Relationship Id="rId23" Type="http://schemas.openxmlformats.org/officeDocument/2006/relationships/image" Target="../media/image36.png"/><Relationship Id="rId22" Type="http://schemas.openxmlformats.org/officeDocument/2006/relationships/image" Target="../media/image35.png"/><Relationship Id="rId21" Type="http://schemas.openxmlformats.org/officeDocument/2006/relationships/image" Target="../media/image34.png"/><Relationship Id="rId20" Type="http://schemas.openxmlformats.org/officeDocument/2006/relationships/image" Target="../media/image33.png"/><Relationship Id="rId2" Type="http://schemas.openxmlformats.org/officeDocument/2006/relationships/image" Target="../media/image15.png"/><Relationship Id="rId19" Type="http://schemas.openxmlformats.org/officeDocument/2006/relationships/image" Target="../media/image32.png"/><Relationship Id="rId18" Type="http://schemas.openxmlformats.org/officeDocument/2006/relationships/image" Target="../media/image31.png"/><Relationship Id="rId17" Type="http://schemas.openxmlformats.org/officeDocument/2006/relationships/image" Target="../media/image30.png"/><Relationship Id="rId16" Type="http://schemas.openxmlformats.org/officeDocument/2006/relationships/image" Target="../media/image29.png"/><Relationship Id="rId15" Type="http://schemas.openxmlformats.org/officeDocument/2006/relationships/image" Target="../media/image28.png"/><Relationship Id="rId14" Type="http://schemas.openxmlformats.org/officeDocument/2006/relationships/image" Target="../media/image27.png"/><Relationship Id="rId130" Type="http://schemas.openxmlformats.org/officeDocument/2006/relationships/slideLayout" Target="../slideLayouts/slideLayout1.xml"/><Relationship Id="rId13" Type="http://schemas.openxmlformats.org/officeDocument/2006/relationships/image" Target="../media/image26.png"/><Relationship Id="rId129" Type="http://schemas.openxmlformats.org/officeDocument/2006/relationships/image" Target="../media/image142.png"/><Relationship Id="rId128" Type="http://schemas.openxmlformats.org/officeDocument/2006/relationships/image" Target="../media/image141.png"/><Relationship Id="rId127" Type="http://schemas.openxmlformats.org/officeDocument/2006/relationships/image" Target="../media/image140.png"/><Relationship Id="rId126" Type="http://schemas.openxmlformats.org/officeDocument/2006/relationships/image" Target="../media/image139.png"/><Relationship Id="rId125" Type="http://schemas.openxmlformats.org/officeDocument/2006/relationships/image" Target="../media/image138.png"/><Relationship Id="rId124" Type="http://schemas.openxmlformats.org/officeDocument/2006/relationships/image" Target="../media/image137.png"/><Relationship Id="rId123" Type="http://schemas.openxmlformats.org/officeDocument/2006/relationships/image" Target="../media/image136.png"/><Relationship Id="rId122" Type="http://schemas.openxmlformats.org/officeDocument/2006/relationships/image" Target="../media/image135.png"/><Relationship Id="rId121" Type="http://schemas.openxmlformats.org/officeDocument/2006/relationships/image" Target="../media/image134.png"/><Relationship Id="rId120" Type="http://schemas.openxmlformats.org/officeDocument/2006/relationships/image" Target="../media/image133.png"/><Relationship Id="rId12" Type="http://schemas.openxmlformats.org/officeDocument/2006/relationships/image" Target="../media/image25.png"/><Relationship Id="rId119" Type="http://schemas.openxmlformats.org/officeDocument/2006/relationships/image" Target="../media/image132.png"/><Relationship Id="rId118" Type="http://schemas.openxmlformats.org/officeDocument/2006/relationships/image" Target="../media/image131.png"/><Relationship Id="rId117" Type="http://schemas.openxmlformats.org/officeDocument/2006/relationships/image" Target="../media/image130.png"/><Relationship Id="rId116" Type="http://schemas.openxmlformats.org/officeDocument/2006/relationships/image" Target="../media/image129.png"/><Relationship Id="rId115" Type="http://schemas.openxmlformats.org/officeDocument/2006/relationships/image" Target="../media/image128.png"/><Relationship Id="rId114" Type="http://schemas.openxmlformats.org/officeDocument/2006/relationships/image" Target="../media/image127.png"/><Relationship Id="rId113" Type="http://schemas.openxmlformats.org/officeDocument/2006/relationships/image" Target="../media/image126.png"/><Relationship Id="rId112" Type="http://schemas.openxmlformats.org/officeDocument/2006/relationships/image" Target="../media/image125.png"/><Relationship Id="rId111" Type="http://schemas.openxmlformats.org/officeDocument/2006/relationships/image" Target="../media/image124.png"/><Relationship Id="rId110" Type="http://schemas.openxmlformats.org/officeDocument/2006/relationships/image" Target="../media/image123.png"/><Relationship Id="rId11" Type="http://schemas.openxmlformats.org/officeDocument/2006/relationships/image" Target="../media/image24.png"/><Relationship Id="rId109" Type="http://schemas.openxmlformats.org/officeDocument/2006/relationships/image" Target="../media/image122.png"/><Relationship Id="rId108" Type="http://schemas.openxmlformats.org/officeDocument/2006/relationships/image" Target="../media/image121.png"/><Relationship Id="rId107" Type="http://schemas.openxmlformats.org/officeDocument/2006/relationships/image" Target="../media/image120.png"/><Relationship Id="rId106" Type="http://schemas.openxmlformats.org/officeDocument/2006/relationships/image" Target="../media/image119.png"/><Relationship Id="rId105" Type="http://schemas.openxmlformats.org/officeDocument/2006/relationships/image" Target="../media/image118.png"/><Relationship Id="rId104" Type="http://schemas.openxmlformats.org/officeDocument/2006/relationships/image" Target="../media/image117.png"/><Relationship Id="rId103" Type="http://schemas.openxmlformats.org/officeDocument/2006/relationships/image" Target="../media/image116.png"/><Relationship Id="rId102" Type="http://schemas.openxmlformats.org/officeDocument/2006/relationships/image" Target="../media/image115.png"/><Relationship Id="rId101" Type="http://schemas.openxmlformats.org/officeDocument/2006/relationships/image" Target="../media/image114.jpeg"/><Relationship Id="rId100" Type="http://schemas.openxmlformats.org/officeDocument/2006/relationships/image" Target="../media/image113.png"/><Relationship Id="rId10" Type="http://schemas.openxmlformats.org/officeDocument/2006/relationships/image" Target="../media/image23.png"/><Relationship Id="rId1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144.svg"/><Relationship Id="rId7" Type="http://schemas.openxmlformats.org/officeDocument/2006/relationships/image" Target="../media/image143.png"/><Relationship Id="rId6" Type="http://schemas.openxmlformats.org/officeDocument/2006/relationships/tags" Target="../tags/tag3.xml"/><Relationship Id="rId5" Type="http://schemas.openxmlformats.org/officeDocument/2006/relationships/tags" Target="../tags/tag2.xml"/><Relationship Id="rId4" Type="http://schemas.openxmlformats.org/officeDocument/2006/relationships/tags" Target="../tags/tag1.xml"/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7" Type="http://schemas.openxmlformats.org/officeDocument/2006/relationships/notesSlide" Target="../notesSlides/notesSlide1.xml"/><Relationship Id="rId16" Type="http://schemas.openxmlformats.org/officeDocument/2006/relationships/slideLayout" Target="../slideLayouts/slideLayout1.xml"/><Relationship Id="rId15" Type="http://schemas.openxmlformats.org/officeDocument/2006/relationships/tags" Target="../tags/tag15.xml"/><Relationship Id="rId14" Type="http://schemas.openxmlformats.org/officeDocument/2006/relationships/tags" Target="../tags/tag14.xml"/><Relationship Id="rId13" Type="http://schemas.openxmlformats.org/officeDocument/2006/relationships/tags" Target="../tags/tag13.xml"/><Relationship Id="rId12" Type="http://schemas.openxmlformats.org/officeDocument/2006/relationships/tags" Target="../tags/tag12.xml"/><Relationship Id="rId11" Type="http://schemas.openxmlformats.org/officeDocument/2006/relationships/tags" Target="../tags/tag11.xml"/><Relationship Id="rId10" Type="http://schemas.openxmlformats.org/officeDocument/2006/relationships/tags" Target="../tags/tag10.xml"/><Relationship Id="rId1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7.png"/><Relationship Id="rId3" Type="http://schemas.openxmlformats.org/officeDocument/2006/relationships/image" Target="../media/image146.png"/><Relationship Id="rId2" Type="http://schemas.openxmlformats.org/officeDocument/2006/relationships/image" Target="../media/image145.png"/><Relationship Id="rId1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7.png"/><Relationship Id="rId3" Type="http://schemas.openxmlformats.org/officeDocument/2006/relationships/hyperlink" Target="https://commonvoice.mozilla.org/en/datasets" TargetMode="External"/><Relationship Id="rId2" Type="http://schemas.openxmlformats.org/officeDocument/2006/relationships/image" Target="../media/image147.png"/><Relationship Id="rId1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image" Target="../media/image155.png"/><Relationship Id="rId8" Type="http://schemas.openxmlformats.org/officeDocument/2006/relationships/image" Target="../media/image154.png"/><Relationship Id="rId7" Type="http://schemas.openxmlformats.org/officeDocument/2006/relationships/image" Target="../media/image153.png"/><Relationship Id="rId6" Type="http://schemas.openxmlformats.org/officeDocument/2006/relationships/image" Target="../media/image152.png"/><Relationship Id="rId5" Type="http://schemas.openxmlformats.org/officeDocument/2006/relationships/image" Target="../media/image151.png"/><Relationship Id="rId4" Type="http://schemas.openxmlformats.org/officeDocument/2006/relationships/image" Target="../media/image150.png"/><Relationship Id="rId3" Type="http://schemas.openxmlformats.org/officeDocument/2006/relationships/image" Target="../media/image149.png"/><Relationship Id="rId2" Type="http://schemas.openxmlformats.org/officeDocument/2006/relationships/image" Target="../media/image148.png"/><Relationship Id="rId12" Type="http://schemas.openxmlformats.org/officeDocument/2006/relationships/slideLayout" Target="../slideLayouts/slideLayout1.xml"/><Relationship Id="rId11" Type="http://schemas.openxmlformats.org/officeDocument/2006/relationships/image" Target="../media/image17.png"/><Relationship Id="rId10" Type="http://schemas.openxmlformats.org/officeDocument/2006/relationships/image" Target="../media/image156.png"/><Relationship Id="rId1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17.png"/><Relationship Id="rId4" Type="http://schemas.openxmlformats.org/officeDocument/2006/relationships/image" Target="../media/image158.png"/><Relationship Id="rId3" Type="http://schemas.openxmlformats.org/officeDocument/2006/relationships/image" Target="../media/image157.png"/><Relationship Id="rId2" Type="http://schemas.openxmlformats.org/officeDocument/2006/relationships/tags" Target="../tags/tag16.xml"/><Relationship Id="rId1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image" Target="../media/image166.png"/><Relationship Id="rId8" Type="http://schemas.openxmlformats.org/officeDocument/2006/relationships/image" Target="../media/image165.png"/><Relationship Id="rId7" Type="http://schemas.openxmlformats.org/officeDocument/2006/relationships/image" Target="../media/image164.png"/><Relationship Id="rId6" Type="http://schemas.openxmlformats.org/officeDocument/2006/relationships/image" Target="../media/image163.png"/><Relationship Id="rId5" Type="http://schemas.openxmlformats.org/officeDocument/2006/relationships/image" Target="../media/image162.png"/><Relationship Id="rId4" Type="http://schemas.openxmlformats.org/officeDocument/2006/relationships/image" Target="../media/image161.png"/><Relationship Id="rId3" Type="http://schemas.openxmlformats.org/officeDocument/2006/relationships/image" Target="../media/image160.png"/><Relationship Id="rId2" Type="http://schemas.openxmlformats.org/officeDocument/2006/relationships/image" Target="../media/image159.png"/><Relationship Id="rId14" Type="http://schemas.openxmlformats.org/officeDocument/2006/relationships/slideLayout" Target="../slideLayouts/slideLayout1.xml"/><Relationship Id="rId13" Type="http://schemas.openxmlformats.org/officeDocument/2006/relationships/image" Target="../media/image17.png"/><Relationship Id="rId12" Type="http://schemas.openxmlformats.org/officeDocument/2006/relationships/image" Target="../media/image169.png"/><Relationship Id="rId11" Type="http://schemas.openxmlformats.org/officeDocument/2006/relationships/image" Target="../media/image168.png"/><Relationship Id="rId10" Type="http://schemas.openxmlformats.org/officeDocument/2006/relationships/image" Target="../media/image167.png"/><Relationship Id="rId1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70.jpeg"/><Relationship Id="rId2" Type="http://schemas.openxmlformats.org/officeDocument/2006/relationships/tags" Target="../tags/tag17.xml"/><Relationship Id="rId1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image" Target="../media/image172.png"/><Relationship Id="rId8" Type="http://schemas.openxmlformats.org/officeDocument/2006/relationships/tags" Target="../tags/tag23.xml"/><Relationship Id="rId7" Type="http://schemas.openxmlformats.org/officeDocument/2006/relationships/tags" Target="../tags/tag22.xml"/><Relationship Id="rId6" Type="http://schemas.openxmlformats.org/officeDocument/2006/relationships/image" Target="../media/image171.png"/><Relationship Id="rId5" Type="http://schemas.openxmlformats.org/officeDocument/2006/relationships/tags" Target="../tags/tag21.xml"/><Relationship Id="rId4" Type="http://schemas.openxmlformats.org/officeDocument/2006/relationships/tags" Target="../tags/tag20.xml"/><Relationship Id="rId36" Type="http://schemas.openxmlformats.org/officeDocument/2006/relationships/notesSlide" Target="../notesSlides/notesSlide3.xml"/><Relationship Id="rId35" Type="http://schemas.openxmlformats.org/officeDocument/2006/relationships/slideLayout" Target="../slideLayouts/slideLayout1.xml"/><Relationship Id="rId34" Type="http://schemas.openxmlformats.org/officeDocument/2006/relationships/image" Target="../media/image17.png"/><Relationship Id="rId33" Type="http://schemas.openxmlformats.org/officeDocument/2006/relationships/tags" Target="../tags/tag38.xml"/><Relationship Id="rId32" Type="http://schemas.openxmlformats.org/officeDocument/2006/relationships/tags" Target="../tags/tag37.xml"/><Relationship Id="rId31" Type="http://schemas.openxmlformats.org/officeDocument/2006/relationships/tags" Target="../tags/tag36.xml"/><Relationship Id="rId30" Type="http://schemas.openxmlformats.org/officeDocument/2006/relationships/tags" Target="../tags/tag35.xml"/><Relationship Id="rId3" Type="http://schemas.openxmlformats.org/officeDocument/2006/relationships/tags" Target="../tags/tag19.xml"/><Relationship Id="rId29" Type="http://schemas.openxmlformats.org/officeDocument/2006/relationships/image" Target="../media/image181.png"/><Relationship Id="rId28" Type="http://schemas.openxmlformats.org/officeDocument/2006/relationships/tags" Target="../tags/tag34.xml"/><Relationship Id="rId27" Type="http://schemas.openxmlformats.org/officeDocument/2006/relationships/image" Target="../media/image180.png"/><Relationship Id="rId26" Type="http://schemas.openxmlformats.org/officeDocument/2006/relationships/tags" Target="../tags/tag33.xml"/><Relationship Id="rId25" Type="http://schemas.openxmlformats.org/officeDocument/2006/relationships/image" Target="../media/image179.png"/><Relationship Id="rId24" Type="http://schemas.openxmlformats.org/officeDocument/2006/relationships/tags" Target="../tags/tag32.xml"/><Relationship Id="rId23" Type="http://schemas.openxmlformats.org/officeDocument/2006/relationships/image" Target="../media/image178.png"/><Relationship Id="rId22" Type="http://schemas.openxmlformats.org/officeDocument/2006/relationships/tags" Target="../tags/tag31.xml"/><Relationship Id="rId21" Type="http://schemas.openxmlformats.org/officeDocument/2006/relationships/image" Target="../media/image177.png"/><Relationship Id="rId20" Type="http://schemas.openxmlformats.org/officeDocument/2006/relationships/tags" Target="../tags/tag30.xml"/><Relationship Id="rId2" Type="http://schemas.openxmlformats.org/officeDocument/2006/relationships/tags" Target="../tags/tag18.xml"/><Relationship Id="rId19" Type="http://schemas.openxmlformats.org/officeDocument/2006/relationships/image" Target="../media/image176.png"/><Relationship Id="rId18" Type="http://schemas.openxmlformats.org/officeDocument/2006/relationships/tags" Target="../tags/tag29.xml"/><Relationship Id="rId17" Type="http://schemas.openxmlformats.org/officeDocument/2006/relationships/image" Target="../media/image175.png"/><Relationship Id="rId16" Type="http://schemas.openxmlformats.org/officeDocument/2006/relationships/tags" Target="../tags/tag28.xml"/><Relationship Id="rId15" Type="http://schemas.openxmlformats.org/officeDocument/2006/relationships/image" Target="../media/image174.png"/><Relationship Id="rId14" Type="http://schemas.openxmlformats.org/officeDocument/2006/relationships/tags" Target="../tags/tag27.xml"/><Relationship Id="rId13" Type="http://schemas.openxmlformats.org/officeDocument/2006/relationships/tags" Target="../tags/tag26.xml"/><Relationship Id="rId12" Type="http://schemas.openxmlformats.org/officeDocument/2006/relationships/image" Target="../media/image173.png"/><Relationship Id="rId11" Type="http://schemas.openxmlformats.org/officeDocument/2006/relationships/tags" Target="../tags/tag25.xml"/><Relationship Id="rId10" Type="http://schemas.openxmlformats.org/officeDocument/2006/relationships/tags" Target="../tags/tag24.xml"/><Relationship Id="rId1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184.png"/><Relationship Id="rId4" Type="http://schemas.openxmlformats.org/officeDocument/2006/relationships/image" Target="../media/image17.png"/><Relationship Id="rId3" Type="http://schemas.openxmlformats.org/officeDocument/2006/relationships/image" Target="../media/image183.png"/><Relationship Id="rId2" Type="http://schemas.openxmlformats.org/officeDocument/2006/relationships/image" Target="../media/image182.jpeg"/><Relationship Id="rId1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7.png"/><Relationship Id="rId1" Type="http://schemas.openxmlformats.org/officeDocument/2006/relationships/image" Target="../media/image14.png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image" Target="../media/image17.png"/><Relationship Id="rId8" Type="http://schemas.openxmlformats.org/officeDocument/2006/relationships/image" Target="../media/image191.png"/><Relationship Id="rId7" Type="http://schemas.openxmlformats.org/officeDocument/2006/relationships/image" Target="../media/image190.png"/><Relationship Id="rId6" Type="http://schemas.openxmlformats.org/officeDocument/2006/relationships/image" Target="../media/image189.jpeg"/><Relationship Id="rId5" Type="http://schemas.openxmlformats.org/officeDocument/2006/relationships/image" Target="../media/image188.png"/><Relationship Id="rId4" Type="http://schemas.openxmlformats.org/officeDocument/2006/relationships/image" Target="../media/image187.png"/><Relationship Id="rId3" Type="http://schemas.openxmlformats.org/officeDocument/2006/relationships/image" Target="../media/image186.png"/><Relationship Id="rId2" Type="http://schemas.openxmlformats.org/officeDocument/2006/relationships/image" Target="../media/image185.png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14.png"/></Relationships>
</file>

<file path=ppt/slides/_rels/slide20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4.xml"/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196.png"/><Relationship Id="rId6" Type="http://schemas.openxmlformats.org/officeDocument/2006/relationships/image" Target="../media/image195.jpeg"/><Relationship Id="rId5" Type="http://schemas.openxmlformats.org/officeDocument/2006/relationships/image" Target="../media/image17.png"/><Relationship Id="rId4" Type="http://schemas.openxmlformats.org/officeDocument/2006/relationships/image" Target="../media/image194.jpeg"/><Relationship Id="rId3" Type="http://schemas.openxmlformats.org/officeDocument/2006/relationships/image" Target="../media/image193.jpeg"/><Relationship Id="rId2" Type="http://schemas.openxmlformats.org/officeDocument/2006/relationships/image" Target="../media/image192.jpeg"/><Relationship Id="rId1" Type="http://schemas.openxmlformats.org/officeDocument/2006/relationships/image" Target="../media/image14.png"/></Relationships>
</file>

<file path=ppt/slides/_rels/slide2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98.png"/><Relationship Id="rId3" Type="http://schemas.openxmlformats.org/officeDocument/2006/relationships/image" Target="../media/image197.png"/><Relationship Id="rId2" Type="http://schemas.openxmlformats.org/officeDocument/2006/relationships/image" Target="../media/image17.png"/><Relationship Id="rId1" Type="http://schemas.openxmlformats.org/officeDocument/2006/relationships/image" Target="../media/image1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4"/>
          <p:cNvSpPr/>
          <p:nvPr/>
        </p:nvSpPr>
        <p:spPr>
          <a:xfrm>
            <a:off x="562610" y="1791335"/>
            <a:ext cx="6611620" cy="30670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8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47320" algn="l" rtl="0" eaLnBrk="0">
              <a:lnSpc>
                <a:spcPct val="99000"/>
              </a:lnSpc>
            </a:pPr>
            <a:r>
              <a:rPr lang="zh-CN" sz="6000" kern="0" spc="0" dirty="0">
                <a:solidFill>
                  <a:srgbClr val="FFFFFF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涂鸦</a:t>
            </a:r>
            <a:r>
              <a:rPr sz="6000" kern="0" spc="0" dirty="0">
                <a:solidFill>
                  <a:srgbClr val="FFFFFF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Agent</a:t>
            </a:r>
            <a:r>
              <a:rPr sz="6000" kern="0" spc="160" dirty="0">
                <a:solidFill>
                  <a:srgbClr val="FFFFFF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开放平台</a:t>
            </a:r>
            <a:r>
              <a:rPr lang="en-US" sz="6000" kern="0" spc="160" dirty="0">
                <a:solidFill>
                  <a:srgbClr val="FFFFFF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，</a:t>
            </a:r>
            <a:r>
              <a:rPr lang="zh-CN" altLang="en-US" sz="6000" kern="0" spc="160" dirty="0">
                <a:solidFill>
                  <a:srgbClr val="FFFFFF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助力</a:t>
            </a:r>
            <a:r>
              <a:rPr sz="6000" kern="0" spc="0" dirty="0">
                <a:solidFill>
                  <a:srgbClr val="FFFFFF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AI</a:t>
            </a:r>
            <a:r>
              <a:rPr lang="zh-CN" sz="6000" kern="0" spc="0" dirty="0">
                <a:solidFill>
                  <a:srgbClr val="FFFFFF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硬件</a:t>
            </a:r>
            <a:r>
              <a:rPr sz="6000" kern="0" spc="90" dirty="0">
                <a:solidFill>
                  <a:srgbClr val="FFFFFF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创新</a:t>
            </a:r>
            <a:endParaRPr sz="60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6" name="textbox 6"/>
          <p:cNvSpPr/>
          <p:nvPr/>
        </p:nvSpPr>
        <p:spPr>
          <a:xfrm>
            <a:off x="1590040" y="5165725"/>
            <a:ext cx="4028440" cy="6381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97000"/>
              </a:lnSpc>
            </a:pPr>
            <a:r>
              <a:rPr sz="1400" kern="0" spc="-10" dirty="0">
                <a:solidFill>
                  <a:srgbClr val="FFFFFF">
                    <a:alpha val="70196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涂鸦智能｜</a:t>
            </a:r>
            <a:r>
              <a:rPr lang="zh-CN" sz="1400" kern="0" spc="-10" dirty="0">
                <a:solidFill>
                  <a:srgbClr val="FFFFFF">
                    <a:alpha val="70196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华南区</a:t>
            </a:r>
            <a:r>
              <a:rPr sz="1400" kern="0" spc="-10" dirty="0">
                <a:solidFill>
                  <a:srgbClr val="FFFFFF">
                    <a:alpha val="70196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AI</a:t>
            </a:r>
            <a:r>
              <a:rPr lang="zh-CN" sz="1400" kern="0" spc="-10" dirty="0">
                <a:solidFill>
                  <a:srgbClr val="FFFFFF">
                    <a:alpha val="70196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硬件业务</a:t>
            </a:r>
            <a:r>
              <a:rPr sz="1400" kern="0" spc="-10" dirty="0">
                <a:solidFill>
                  <a:srgbClr val="FFFFFF">
                    <a:alpha val="70196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负责人｜</a:t>
            </a:r>
            <a:r>
              <a:rPr lang="zh-CN" sz="1400" kern="0" spc="-10" dirty="0">
                <a:solidFill>
                  <a:srgbClr val="FFFFFF">
                    <a:alpha val="70196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赵方鹏</a:t>
            </a:r>
            <a:endParaRPr sz="14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  <a:p>
            <a:pPr marL="15875" algn="l" rtl="0" eaLnBrk="0">
              <a:lnSpc>
                <a:spcPts val="3185"/>
              </a:lnSpc>
            </a:pPr>
            <a:r>
              <a:rPr sz="1400" kern="0" spc="-20" dirty="0">
                <a:solidFill>
                  <a:srgbClr val="FFFFFF">
                    <a:alpha val="70196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2025.</a:t>
            </a:r>
            <a:r>
              <a:rPr lang="en-US" sz="1400" kern="0" spc="-20" dirty="0">
                <a:solidFill>
                  <a:srgbClr val="FFFFFF">
                    <a:alpha val="70196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12</a:t>
            </a:r>
            <a:endParaRPr lang="en-US" sz="1400" kern="0" spc="-20" dirty="0">
              <a:solidFill>
                <a:srgbClr val="FFFFFF">
                  <a:alpha val="70196"/>
                </a:srgbClr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746760" y="1005839"/>
            <a:ext cx="1601724" cy="481584"/>
          </a:xfrm>
          <a:prstGeom prst="rect">
            <a:avLst/>
          </a:prstGeom>
        </p:spPr>
      </p:pic>
      <p:sp>
        <p:nvSpPr>
          <p:cNvPr id="10" name="path 10"/>
          <p:cNvSpPr/>
          <p:nvPr/>
        </p:nvSpPr>
        <p:spPr>
          <a:xfrm>
            <a:off x="984503" y="5446775"/>
            <a:ext cx="77724" cy="89916"/>
          </a:xfrm>
          <a:custGeom>
            <a:avLst/>
            <a:gdLst/>
            <a:ahLst/>
            <a:cxnLst/>
            <a:rect l="0" t="0" r="0" b="0"/>
            <a:pathLst>
              <a:path w="122" h="141">
                <a:moveTo>
                  <a:pt x="0" y="0"/>
                </a:moveTo>
                <a:lnTo>
                  <a:pt x="122" y="72"/>
                </a:lnTo>
                <a:lnTo>
                  <a:pt x="0" y="141"/>
                </a:lnTo>
                <a:lnTo>
                  <a:pt x="0" y="0"/>
                </a:lnTo>
              </a:path>
            </a:pathLst>
          </a:cu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extbox 14"/>
          <p:cNvSpPr/>
          <p:nvPr/>
        </p:nvSpPr>
        <p:spPr>
          <a:xfrm>
            <a:off x="7123370" y="2703555"/>
            <a:ext cx="2235835" cy="6769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97000"/>
              </a:lnSpc>
            </a:pPr>
            <a:r>
              <a:rPr sz="4400" kern="0" spc="-60" dirty="0">
                <a:solidFill>
                  <a:srgbClr val="FFFFFF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公司介绍</a:t>
            </a:r>
            <a:endParaRPr sz="44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6435941" y="1788325"/>
            <a:ext cx="5020919" cy="3611194"/>
          </a:xfrm>
          <a:prstGeom prst="rect">
            <a:avLst/>
          </a:prstGeom>
        </p:spPr>
      </p:pic>
      <p:sp>
        <p:nvSpPr>
          <p:cNvPr id="20" name="textbox 20"/>
          <p:cNvSpPr/>
          <p:nvPr/>
        </p:nvSpPr>
        <p:spPr>
          <a:xfrm>
            <a:off x="443687" y="2081733"/>
            <a:ext cx="2484755" cy="30810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59055" algn="l" rtl="0" eaLnBrk="0">
              <a:lnSpc>
                <a:spcPts val="3170"/>
              </a:lnSpc>
            </a:pPr>
            <a:r>
              <a:rPr sz="2600" b="1" kern="0" spc="180" dirty="0">
                <a:solidFill>
                  <a:srgbClr val="4B2BC9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NO.1</a:t>
            </a:r>
            <a:endParaRPr sz="26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  <a:p>
            <a:pPr marL="29845" algn="l" rtl="0" eaLnBrk="0">
              <a:lnSpc>
                <a:spcPct val="133000"/>
              </a:lnSpc>
              <a:spcBef>
                <a:spcPts val="145"/>
              </a:spcBef>
            </a:pPr>
            <a:r>
              <a:rPr sz="1200" b="1" kern="0" spc="-3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纽交所</a:t>
            </a:r>
            <a:r>
              <a:rPr sz="1200" kern="0" spc="-23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200" b="1" kern="0" spc="-3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、香港联交所上市公司</a:t>
            </a:r>
            <a:r>
              <a:rPr sz="1200" kern="0" spc="-19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200" b="1" kern="0" spc="-4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，出货</a:t>
            </a: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200" b="1" kern="0" spc="1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量排名</a:t>
            </a:r>
            <a:r>
              <a:rPr sz="1200" b="1" kern="0" spc="10" dirty="0">
                <a:solidFill>
                  <a:srgbClr val="4B2BC9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全球第一</a:t>
            </a:r>
            <a:r>
              <a:rPr sz="1200" b="1" kern="0" spc="1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的</a:t>
            </a:r>
            <a:r>
              <a:rPr sz="1200" kern="0" spc="1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200" b="1" kern="0" spc="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IoT</a:t>
            </a:r>
            <a:r>
              <a:rPr sz="1200" kern="0" spc="1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200" b="1" kern="0" spc="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PaaS</a:t>
            </a:r>
            <a:r>
              <a:rPr sz="1200" kern="0" spc="-5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200" b="1" kern="0" spc="1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供应商</a:t>
            </a:r>
            <a:endParaRPr sz="12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  <a:p>
            <a:pPr algn="l" rtl="0" eaLnBrk="0">
              <a:lnSpc>
                <a:spcPct val="130000"/>
              </a:lnSpc>
            </a:pP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22860" algn="l" rtl="0" eaLnBrk="0">
              <a:lnSpc>
                <a:spcPts val="3170"/>
              </a:lnSpc>
              <a:spcBef>
                <a:spcPts val="785"/>
              </a:spcBef>
            </a:pPr>
            <a:r>
              <a:rPr sz="2600" b="1" kern="0" spc="80" dirty="0">
                <a:solidFill>
                  <a:srgbClr val="4B2BC9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3000+</a:t>
            </a:r>
            <a:endParaRPr sz="26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  <a:p>
            <a:pPr marL="12700" algn="l" rtl="0" eaLnBrk="0">
              <a:lnSpc>
                <a:spcPct val="124000"/>
              </a:lnSpc>
              <a:spcBef>
                <a:spcPts val="200"/>
              </a:spcBef>
            </a:pPr>
            <a:r>
              <a:rPr sz="1200" b="1" kern="0" spc="-1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超过</a:t>
            </a: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200" b="1" kern="0" spc="-1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3000</a:t>
            </a:r>
            <a:r>
              <a:rPr sz="1200" kern="0" spc="-7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200" b="1" kern="0" spc="-1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种设备品类，全面覆盖</a:t>
            </a: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    </a:t>
            </a:r>
            <a:r>
              <a:rPr sz="1200" b="1" kern="0" spc="-1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及支持行业物联网</a:t>
            </a:r>
            <a:r>
              <a:rPr sz="1200" b="1" kern="0" spc="-10" dirty="0">
                <a:solidFill>
                  <a:srgbClr val="4B2BC9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生态搭建</a:t>
            </a:r>
            <a:endParaRPr sz="12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  <a:p>
            <a:pPr algn="l" rtl="0" eaLnBrk="0">
              <a:lnSpc>
                <a:spcPct val="151000"/>
              </a:lnSpc>
            </a:pP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44450" algn="l" rtl="0" eaLnBrk="0">
              <a:lnSpc>
                <a:spcPts val="3170"/>
              </a:lnSpc>
              <a:spcBef>
                <a:spcPts val="790"/>
              </a:spcBef>
            </a:pPr>
            <a:r>
              <a:rPr sz="2600" b="1" kern="0" spc="110" dirty="0">
                <a:solidFill>
                  <a:srgbClr val="4B2BC9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7600+</a:t>
            </a:r>
            <a:endParaRPr sz="26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  <a:p>
            <a:pPr algn="l" rtl="0" eaLnBrk="0">
              <a:lnSpc>
                <a:spcPct val="122000"/>
              </a:lnSpc>
            </a:pPr>
            <a:endParaRPr sz="4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30480" algn="l" rtl="0" eaLnBrk="0">
              <a:lnSpc>
                <a:spcPct val="87000"/>
              </a:lnSpc>
              <a:spcBef>
                <a:spcPts val="5"/>
              </a:spcBef>
            </a:pPr>
            <a:r>
              <a:rPr sz="1200" b="1" kern="0" spc="-10" dirty="0">
                <a:solidFill>
                  <a:srgbClr val="4B2BC9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全球客户</a:t>
            </a:r>
            <a:r>
              <a:rPr sz="1200" b="1" kern="0" spc="-1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的选择</a:t>
            </a:r>
            <a:endParaRPr sz="12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22" name="textbox 22"/>
          <p:cNvSpPr/>
          <p:nvPr/>
        </p:nvSpPr>
        <p:spPr>
          <a:xfrm>
            <a:off x="3515372" y="3284360"/>
            <a:ext cx="2308860" cy="18903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8415" algn="l" rtl="0" eaLnBrk="0">
              <a:lnSpc>
                <a:spcPts val="3170"/>
              </a:lnSpc>
            </a:pPr>
            <a:r>
              <a:rPr sz="2600" b="1" kern="0" spc="130" dirty="0">
                <a:solidFill>
                  <a:srgbClr val="4B2BC9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1,514,000</a:t>
            </a:r>
            <a:r>
              <a:rPr sz="2600" b="1" kern="0" spc="120" dirty="0">
                <a:solidFill>
                  <a:srgbClr val="4B2BC9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+</a:t>
            </a:r>
            <a:endParaRPr sz="26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  <a:p>
            <a:pPr marL="12700" algn="l" rtl="0" eaLnBrk="0">
              <a:lnSpc>
                <a:spcPct val="128000"/>
              </a:lnSpc>
              <a:spcBef>
                <a:spcPts val="85"/>
              </a:spcBef>
            </a:pPr>
            <a:r>
              <a:rPr sz="1200" b="1" kern="0" spc="-2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全球注册开发者，形成</a:t>
            </a:r>
            <a:r>
              <a:rPr sz="1200" b="1" kern="0" spc="-20" dirty="0">
                <a:solidFill>
                  <a:srgbClr val="4B2BC9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软</a:t>
            </a:r>
            <a:r>
              <a:rPr sz="1200" kern="0" spc="-220" dirty="0">
                <a:solidFill>
                  <a:srgbClr val="4B2BC9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200" b="1" kern="0" spc="-20" dirty="0">
                <a:solidFill>
                  <a:srgbClr val="4B2BC9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、硬件一</a:t>
            </a:r>
            <a:r>
              <a:rPr sz="1200" kern="0" spc="0" dirty="0">
                <a:solidFill>
                  <a:srgbClr val="4B2BC9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200" b="1" kern="0" spc="-30" dirty="0">
                <a:solidFill>
                  <a:srgbClr val="4B2BC9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站式</a:t>
            </a:r>
            <a:r>
              <a:rPr sz="1200" b="1" kern="0" spc="-3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开发</a:t>
            </a:r>
            <a:r>
              <a:rPr sz="1200" kern="0" spc="-22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200" b="1" kern="0" spc="-3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、服务生态</a:t>
            </a:r>
            <a:endParaRPr sz="12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  <a:p>
            <a:pPr algn="l" rtl="0" eaLnBrk="0">
              <a:lnSpc>
                <a:spcPct val="153000"/>
              </a:lnSpc>
            </a:pP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21590" algn="l" rtl="0" eaLnBrk="0">
              <a:lnSpc>
                <a:spcPts val="3170"/>
              </a:lnSpc>
              <a:spcBef>
                <a:spcPts val="790"/>
              </a:spcBef>
            </a:pPr>
            <a:r>
              <a:rPr sz="2600" b="1" kern="0" spc="100" dirty="0">
                <a:solidFill>
                  <a:srgbClr val="4B2BC9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60+</a:t>
            </a:r>
            <a:endParaRPr sz="26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  <a:p>
            <a:pPr algn="l" rtl="0" eaLnBrk="0">
              <a:lnSpc>
                <a:spcPct val="109000"/>
              </a:lnSpc>
            </a:pPr>
            <a:endParaRPr sz="4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3970" algn="l" rtl="0" eaLnBrk="0">
              <a:lnSpc>
                <a:spcPct val="98000"/>
              </a:lnSpc>
              <a:spcBef>
                <a:spcPts val="5"/>
              </a:spcBef>
            </a:pPr>
            <a:r>
              <a:rPr sz="1200" b="1" kern="0" spc="-1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世界</a:t>
            </a:r>
            <a:r>
              <a:rPr sz="1200" b="1" kern="0" spc="-10" dirty="0">
                <a:solidFill>
                  <a:srgbClr val="4B2BC9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500强</a:t>
            </a:r>
            <a:r>
              <a:rPr sz="1200" b="1" kern="0" spc="-1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客户合作</a:t>
            </a:r>
            <a:endParaRPr sz="12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24" name="textbox 24"/>
          <p:cNvSpPr/>
          <p:nvPr/>
        </p:nvSpPr>
        <p:spPr>
          <a:xfrm>
            <a:off x="757953" y="492970"/>
            <a:ext cx="6725285" cy="48450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ts val="3610"/>
              </a:lnSpc>
            </a:pPr>
            <a:r>
              <a:rPr sz="2700" kern="0" spc="9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涂鸦智能：</a:t>
            </a:r>
            <a:r>
              <a:rPr sz="2700" kern="0" spc="-73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2700" kern="0" spc="9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全球领先的</a:t>
            </a:r>
            <a:r>
              <a:rPr sz="2700" kern="0" spc="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AI</a:t>
            </a:r>
            <a:r>
              <a:rPr sz="2700" kern="0" spc="9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云</a:t>
            </a:r>
            <a:r>
              <a:rPr sz="2700" kern="0" spc="8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平台服务提供商</a:t>
            </a:r>
            <a:endParaRPr sz="27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pic>
        <p:nvPicPr>
          <p:cNvPr id="26" name="picture 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8116830" y="3067284"/>
            <a:ext cx="1821588" cy="1161315"/>
          </a:xfrm>
          <a:prstGeom prst="rect">
            <a:avLst/>
          </a:prstGeom>
        </p:spPr>
      </p:pic>
      <p:sp>
        <p:nvSpPr>
          <p:cNvPr id="28" name="textbox 28"/>
          <p:cNvSpPr/>
          <p:nvPr/>
        </p:nvSpPr>
        <p:spPr>
          <a:xfrm>
            <a:off x="3516630" y="2080653"/>
            <a:ext cx="2613660" cy="66167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8415" algn="l" rtl="0" eaLnBrk="0">
              <a:lnSpc>
                <a:spcPts val="3170"/>
              </a:lnSpc>
            </a:pPr>
            <a:r>
              <a:rPr sz="2600" b="1" kern="0" spc="110" dirty="0">
                <a:solidFill>
                  <a:srgbClr val="4B2BC9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120,000+</a:t>
            </a:r>
            <a:endParaRPr sz="26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  <a:p>
            <a:pPr algn="l" rtl="0" eaLnBrk="0">
              <a:lnSpc>
                <a:spcPct val="121000"/>
              </a:lnSpc>
            </a:pPr>
            <a:endParaRPr sz="4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87000"/>
              </a:lnSpc>
              <a:spcBef>
                <a:spcPts val="0"/>
              </a:spcBef>
            </a:pPr>
            <a:r>
              <a:rPr sz="1200" b="1" kern="0" spc="-1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全球各个国家和地区</a:t>
            </a:r>
            <a:r>
              <a:rPr sz="1200" b="1" kern="0" spc="-10" dirty="0">
                <a:solidFill>
                  <a:srgbClr val="4B2BC9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线上线下渠道</a:t>
            </a:r>
            <a:r>
              <a:rPr sz="1200" b="1" kern="0" spc="-1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覆盖</a:t>
            </a:r>
            <a:endParaRPr sz="12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grpSp>
        <p:nvGrpSpPr>
          <p:cNvPr id="2" name="group 2"/>
          <p:cNvGrpSpPr/>
          <p:nvPr/>
        </p:nvGrpSpPr>
        <p:grpSpPr>
          <a:xfrm rot="21600000">
            <a:off x="8260309" y="4422940"/>
            <a:ext cx="1156195" cy="1156207"/>
            <a:chOff x="0" y="0"/>
            <a:chExt cx="1156195" cy="1156207"/>
          </a:xfrm>
        </p:grpSpPr>
        <p:pic>
          <p:nvPicPr>
            <p:cNvPr id="30" name="picture 3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1156195" cy="1156207"/>
            </a:xfrm>
            <a:prstGeom prst="rect">
              <a:avLst/>
            </a:prstGeom>
          </p:spPr>
        </p:pic>
        <p:sp>
          <p:nvSpPr>
            <p:cNvPr id="32" name="textbox 32"/>
            <p:cNvSpPr/>
            <p:nvPr/>
          </p:nvSpPr>
          <p:spPr>
            <a:xfrm>
              <a:off x="-12700" y="-12700"/>
              <a:ext cx="1181735" cy="118681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8000"/>
                </a:lnSpc>
              </a:pPr>
              <a:endParaRPr sz="10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algn="l" rtl="0" eaLnBrk="0">
                <a:lnSpc>
                  <a:spcPct val="119000"/>
                </a:lnSpc>
              </a:pPr>
              <a:endParaRPr sz="10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algn="l" rtl="0" eaLnBrk="0">
                <a:lnSpc>
                  <a:spcPct val="8000"/>
                </a:lnSpc>
              </a:pPr>
              <a:endParaRPr sz="1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marL="369570" algn="l" rtl="0" eaLnBrk="0">
                <a:lnSpc>
                  <a:spcPct val="87000"/>
                </a:lnSpc>
              </a:pPr>
              <a:r>
                <a:rPr sz="1700" b="1" kern="0" spc="50" dirty="0">
                  <a:solidFill>
                    <a:srgbClr val="FFFFFF">
                      <a:alpha val="100000"/>
                    </a:srgbClr>
                  </a:solidFill>
                  <a:latin typeface="PingFang SC" panose="020B0400000000000000" charset="-122"/>
                  <a:ea typeface="PingFang SC" panose="020B0400000000000000" charset="-122"/>
                  <a:cs typeface="PingFang SC" panose="020B0400000000000000" charset="-122"/>
                </a:rPr>
                <a:t>开放</a:t>
              </a:r>
              <a:endParaRPr sz="1700" dirty="0"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endParaRPr>
            </a:p>
            <a:p>
              <a:pPr marL="368300" algn="l" rtl="0" eaLnBrk="0">
                <a:lnSpc>
                  <a:spcPct val="86000"/>
                </a:lnSpc>
                <a:spcBef>
                  <a:spcPts val="385"/>
                </a:spcBef>
              </a:pPr>
              <a:r>
                <a:rPr sz="1700" b="1" kern="0" spc="50" dirty="0">
                  <a:solidFill>
                    <a:srgbClr val="FFFFFF">
                      <a:alpha val="100000"/>
                    </a:srgbClr>
                  </a:solidFill>
                  <a:latin typeface="PingFang SC" panose="020B0400000000000000" charset="-122"/>
                  <a:ea typeface="PingFang SC" panose="020B0400000000000000" charset="-122"/>
                  <a:cs typeface="PingFang SC" panose="020B0400000000000000" charset="-122"/>
                </a:rPr>
                <a:t>平台</a:t>
              </a:r>
              <a:endParaRPr sz="1700" dirty="0"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endParaRPr>
            </a:p>
          </p:txBody>
        </p:sp>
      </p:grpSp>
      <p:grpSp>
        <p:nvGrpSpPr>
          <p:cNvPr id="4" name="group 4"/>
          <p:cNvGrpSpPr/>
          <p:nvPr/>
        </p:nvGrpSpPr>
        <p:grpSpPr>
          <a:xfrm rot="21600000">
            <a:off x="6012459" y="4429544"/>
            <a:ext cx="1066203" cy="1066203"/>
            <a:chOff x="0" y="0"/>
            <a:chExt cx="1066203" cy="1066203"/>
          </a:xfrm>
        </p:grpSpPr>
        <p:pic>
          <p:nvPicPr>
            <p:cNvPr id="34" name="picture 34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1600000">
              <a:off x="0" y="0"/>
              <a:ext cx="1066203" cy="1066203"/>
            </a:xfrm>
            <a:prstGeom prst="rect">
              <a:avLst/>
            </a:prstGeom>
          </p:spPr>
        </p:pic>
        <p:sp>
          <p:nvSpPr>
            <p:cNvPr id="36" name="textbox 36"/>
            <p:cNvSpPr/>
            <p:nvPr/>
          </p:nvSpPr>
          <p:spPr>
            <a:xfrm>
              <a:off x="-12700" y="-12700"/>
              <a:ext cx="1092200" cy="109728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0000"/>
                </a:lnSpc>
              </a:pPr>
              <a:endParaRPr sz="10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algn="l" rtl="0" eaLnBrk="0">
                <a:lnSpc>
                  <a:spcPct val="111000"/>
                </a:lnSpc>
              </a:pPr>
              <a:endParaRPr sz="10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marL="347345" algn="l" rtl="0" eaLnBrk="0">
                <a:lnSpc>
                  <a:spcPct val="87000"/>
                </a:lnSpc>
                <a:spcBef>
                  <a:spcPts val="5"/>
                </a:spcBef>
              </a:pPr>
              <a:r>
                <a:rPr sz="1500" b="1" kern="0" spc="60" dirty="0">
                  <a:solidFill>
                    <a:srgbClr val="FFFFFF">
                      <a:alpha val="100000"/>
                    </a:srgbClr>
                  </a:solidFill>
                  <a:latin typeface="PingFang SC" panose="020B0400000000000000" charset="-122"/>
                  <a:ea typeface="PingFang SC" panose="020B0400000000000000" charset="-122"/>
                  <a:cs typeface="PingFang SC" panose="020B0400000000000000" charset="-122"/>
                </a:rPr>
                <a:t>设备</a:t>
              </a:r>
              <a:endParaRPr sz="1500" dirty="0"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endParaRPr>
            </a:p>
            <a:p>
              <a:pPr marL="346075" algn="l" rtl="0" eaLnBrk="0">
                <a:lnSpc>
                  <a:spcPct val="87000"/>
                </a:lnSpc>
                <a:spcBef>
                  <a:spcPts val="345"/>
                </a:spcBef>
              </a:pPr>
              <a:r>
                <a:rPr sz="1500" b="1" kern="0" spc="60" dirty="0">
                  <a:solidFill>
                    <a:srgbClr val="FFFFFF">
                      <a:alpha val="100000"/>
                    </a:srgbClr>
                  </a:solidFill>
                  <a:latin typeface="PingFang SC" panose="020B0400000000000000" charset="-122"/>
                  <a:ea typeface="PingFang SC" panose="020B0400000000000000" charset="-122"/>
                  <a:cs typeface="PingFang SC" panose="020B0400000000000000" charset="-122"/>
                </a:rPr>
                <a:t>连接</a:t>
              </a:r>
              <a:endParaRPr sz="1500" dirty="0"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endParaRPr>
            </a:p>
          </p:txBody>
        </p:sp>
      </p:grpSp>
      <p:grpSp>
        <p:nvGrpSpPr>
          <p:cNvPr id="6" name="group 6"/>
          <p:cNvGrpSpPr/>
          <p:nvPr/>
        </p:nvGrpSpPr>
        <p:grpSpPr>
          <a:xfrm rot="21600000">
            <a:off x="10370566" y="3208020"/>
            <a:ext cx="976210" cy="976210"/>
            <a:chOff x="0" y="0"/>
            <a:chExt cx="976210" cy="976210"/>
          </a:xfrm>
        </p:grpSpPr>
        <p:pic>
          <p:nvPicPr>
            <p:cNvPr id="38" name="picture 38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1600000">
              <a:off x="0" y="0"/>
              <a:ext cx="976210" cy="976210"/>
            </a:xfrm>
            <a:prstGeom prst="rect">
              <a:avLst/>
            </a:prstGeom>
          </p:spPr>
        </p:pic>
        <p:sp>
          <p:nvSpPr>
            <p:cNvPr id="40" name="textbox 40"/>
            <p:cNvSpPr/>
            <p:nvPr/>
          </p:nvSpPr>
          <p:spPr>
            <a:xfrm>
              <a:off x="-12700" y="-12700"/>
              <a:ext cx="1002030" cy="100393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72000"/>
                </a:lnSpc>
              </a:pPr>
              <a:endParaRPr sz="10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marL="306705" algn="l" rtl="0" eaLnBrk="0">
                <a:lnSpc>
                  <a:spcPct val="86000"/>
                </a:lnSpc>
                <a:spcBef>
                  <a:spcPts val="0"/>
                </a:spcBef>
              </a:pPr>
              <a:r>
                <a:rPr sz="1500" b="1" kern="0" spc="60" dirty="0">
                  <a:solidFill>
                    <a:srgbClr val="FFFFFF">
                      <a:alpha val="100000"/>
                    </a:srgbClr>
                  </a:solidFill>
                  <a:latin typeface="PingFang SC" panose="020B0400000000000000" charset="-122"/>
                  <a:ea typeface="PingFang SC" panose="020B0400000000000000" charset="-122"/>
                  <a:cs typeface="PingFang SC" panose="020B0400000000000000" charset="-122"/>
                </a:rPr>
                <a:t>应用</a:t>
              </a:r>
              <a:endParaRPr sz="1500" dirty="0"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endParaRPr>
            </a:p>
            <a:p>
              <a:pPr marL="306070" algn="l" rtl="0" eaLnBrk="0">
                <a:lnSpc>
                  <a:spcPct val="86000"/>
                </a:lnSpc>
                <a:spcBef>
                  <a:spcPts val="360"/>
                </a:spcBef>
              </a:pPr>
              <a:r>
                <a:rPr sz="1500" b="1" kern="0" spc="60" dirty="0">
                  <a:solidFill>
                    <a:srgbClr val="FFFFFF">
                      <a:alpha val="100000"/>
                    </a:srgbClr>
                  </a:solidFill>
                  <a:latin typeface="PingFang SC" panose="020B0400000000000000" charset="-122"/>
                  <a:ea typeface="PingFang SC" panose="020B0400000000000000" charset="-122"/>
                  <a:cs typeface="PingFang SC" panose="020B0400000000000000" charset="-122"/>
                </a:rPr>
                <a:t>赋能</a:t>
              </a:r>
              <a:endParaRPr sz="1500" dirty="0"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endParaRPr>
            </a:p>
          </p:txBody>
        </p:sp>
      </p:grpSp>
      <p:grpSp>
        <p:nvGrpSpPr>
          <p:cNvPr id="8" name="group 8"/>
          <p:cNvGrpSpPr/>
          <p:nvPr/>
        </p:nvGrpSpPr>
        <p:grpSpPr>
          <a:xfrm rot="21600000">
            <a:off x="6939229" y="2728607"/>
            <a:ext cx="886205" cy="886206"/>
            <a:chOff x="0" y="0"/>
            <a:chExt cx="886205" cy="886206"/>
          </a:xfrm>
        </p:grpSpPr>
        <p:pic>
          <p:nvPicPr>
            <p:cNvPr id="42" name="picture 42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21600000">
              <a:off x="0" y="0"/>
              <a:ext cx="886205" cy="886206"/>
            </a:xfrm>
            <a:prstGeom prst="rect">
              <a:avLst/>
            </a:prstGeom>
          </p:spPr>
        </p:pic>
        <p:sp>
          <p:nvSpPr>
            <p:cNvPr id="44" name="textbox 44"/>
            <p:cNvSpPr/>
            <p:nvPr/>
          </p:nvSpPr>
          <p:spPr>
            <a:xfrm>
              <a:off x="-12700" y="-12700"/>
              <a:ext cx="911860" cy="92265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55000"/>
                </a:lnSpc>
              </a:pPr>
              <a:endParaRPr sz="10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marL="255270" algn="l" rtl="0" eaLnBrk="0">
                <a:lnSpc>
                  <a:spcPct val="86000"/>
                </a:lnSpc>
                <a:spcBef>
                  <a:spcPts val="5"/>
                </a:spcBef>
              </a:pPr>
              <a:r>
                <a:rPr sz="1500" b="1" kern="0" spc="60" dirty="0">
                  <a:solidFill>
                    <a:srgbClr val="FFFFFF">
                      <a:alpha val="100000"/>
                    </a:srgbClr>
                  </a:solidFill>
                  <a:latin typeface="PingFang SC" panose="020B0400000000000000" charset="-122"/>
                  <a:ea typeface="PingFang SC" panose="020B0400000000000000" charset="-122"/>
                  <a:cs typeface="PingFang SC" panose="020B0400000000000000" charset="-122"/>
                </a:rPr>
                <a:t>硬件</a:t>
              </a:r>
              <a:endParaRPr sz="1500" dirty="0"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endParaRPr>
            </a:p>
            <a:p>
              <a:pPr marL="258445" algn="l" rtl="0" eaLnBrk="0">
                <a:lnSpc>
                  <a:spcPct val="87000"/>
                </a:lnSpc>
                <a:spcBef>
                  <a:spcPts val="350"/>
                </a:spcBef>
              </a:pPr>
              <a:r>
                <a:rPr sz="1500" b="1" kern="0" spc="50" dirty="0">
                  <a:solidFill>
                    <a:srgbClr val="FFFFFF">
                      <a:alpha val="100000"/>
                    </a:srgbClr>
                  </a:solidFill>
                  <a:latin typeface="PingFang SC" panose="020B0400000000000000" charset="-122"/>
                  <a:ea typeface="PingFang SC" panose="020B0400000000000000" charset="-122"/>
                  <a:cs typeface="PingFang SC" panose="020B0400000000000000" charset="-122"/>
                </a:rPr>
                <a:t>生态</a:t>
              </a:r>
              <a:endParaRPr sz="1500" dirty="0"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endParaRPr>
            </a:p>
          </p:txBody>
        </p:sp>
      </p:grpSp>
      <p:grpSp>
        <p:nvGrpSpPr>
          <p:cNvPr id="10" name="group 10"/>
          <p:cNvGrpSpPr/>
          <p:nvPr/>
        </p:nvGrpSpPr>
        <p:grpSpPr>
          <a:xfrm rot="21600000">
            <a:off x="10786834" y="1628178"/>
            <a:ext cx="796201" cy="796201"/>
            <a:chOff x="0" y="0"/>
            <a:chExt cx="796201" cy="796201"/>
          </a:xfrm>
        </p:grpSpPr>
        <p:pic>
          <p:nvPicPr>
            <p:cNvPr id="46" name="picture 46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21600000">
              <a:off x="0" y="0"/>
              <a:ext cx="796201" cy="796201"/>
            </a:xfrm>
            <a:prstGeom prst="rect">
              <a:avLst/>
            </a:prstGeom>
          </p:spPr>
        </p:pic>
        <p:sp>
          <p:nvSpPr>
            <p:cNvPr id="48" name="textbox 48"/>
            <p:cNvSpPr/>
            <p:nvPr/>
          </p:nvSpPr>
          <p:spPr>
            <a:xfrm>
              <a:off x="-12700" y="-12700"/>
              <a:ext cx="821689" cy="82550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1000"/>
                </a:lnSpc>
              </a:pPr>
              <a:endParaRPr sz="10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algn="l" rtl="0" eaLnBrk="0">
                <a:lnSpc>
                  <a:spcPct val="102000"/>
                </a:lnSpc>
              </a:pPr>
              <a:endParaRPr sz="10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algn="l" rtl="0" eaLnBrk="0">
                <a:lnSpc>
                  <a:spcPct val="8000"/>
                </a:lnSpc>
              </a:pPr>
              <a:endParaRPr sz="1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marL="211455" algn="l" rtl="0" eaLnBrk="0">
                <a:lnSpc>
                  <a:spcPct val="86000"/>
                </a:lnSpc>
              </a:pPr>
              <a:r>
                <a:rPr sz="1500" b="1" kern="0" spc="60" dirty="0">
                  <a:solidFill>
                    <a:srgbClr val="FFFFFF">
                      <a:alpha val="100000"/>
                    </a:srgbClr>
                  </a:solidFill>
                  <a:latin typeface="PingFang SC" panose="020B0400000000000000" charset="-122"/>
                  <a:ea typeface="PingFang SC" panose="020B0400000000000000" charset="-122"/>
                  <a:cs typeface="PingFang SC" panose="020B0400000000000000" charset="-122"/>
                </a:rPr>
                <a:t>运营</a:t>
              </a:r>
              <a:endParaRPr sz="1500" dirty="0"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endParaRPr>
            </a:p>
          </p:txBody>
        </p:sp>
      </p:grpSp>
      <p:grpSp>
        <p:nvGrpSpPr>
          <p:cNvPr id="12" name="group 12"/>
          <p:cNvGrpSpPr/>
          <p:nvPr/>
        </p:nvGrpSpPr>
        <p:grpSpPr>
          <a:xfrm rot="21600000">
            <a:off x="8951976" y="1793747"/>
            <a:ext cx="539495" cy="539496"/>
            <a:chOff x="0" y="0"/>
            <a:chExt cx="539495" cy="539496"/>
          </a:xfrm>
        </p:grpSpPr>
        <p:pic>
          <p:nvPicPr>
            <p:cNvPr id="50" name="picture 50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 rot="21600000">
              <a:off x="0" y="0"/>
              <a:ext cx="539495" cy="539496"/>
            </a:xfrm>
            <a:prstGeom prst="rect">
              <a:avLst/>
            </a:prstGeom>
          </p:spPr>
        </p:pic>
        <p:sp>
          <p:nvSpPr>
            <p:cNvPr id="52" name="textbox 52"/>
            <p:cNvSpPr/>
            <p:nvPr/>
          </p:nvSpPr>
          <p:spPr>
            <a:xfrm>
              <a:off x="-12700" y="-12700"/>
              <a:ext cx="565150" cy="57912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58000"/>
                </a:lnSpc>
              </a:pPr>
              <a:endParaRPr sz="10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marL="140970" algn="l" rtl="0" eaLnBrk="0">
                <a:lnSpc>
                  <a:spcPct val="87000"/>
                </a:lnSpc>
                <a:spcBef>
                  <a:spcPts val="5"/>
                </a:spcBef>
              </a:pPr>
              <a:r>
                <a:rPr sz="1200" b="1" kern="0" spc="-40" dirty="0">
                  <a:solidFill>
                    <a:srgbClr val="FFFFFF">
                      <a:alpha val="100000"/>
                    </a:srgbClr>
                  </a:solidFill>
                  <a:latin typeface="PingFang SC" panose="020B0400000000000000" charset="-122"/>
                  <a:ea typeface="PingFang SC" panose="020B0400000000000000" charset="-122"/>
                  <a:cs typeface="PingFang SC" panose="020B0400000000000000" charset="-122"/>
                </a:rPr>
                <a:t>开发</a:t>
              </a:r>
              <a:endParaRPr sz="1200" dirty="0"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endParaRPr>
            </a:p>
          </p:txBody>
        </p:sp>
      </p:grpSp>
      <p:sp>
        <p:nvSpPr>
          <p:cNvPr id="54" name="path 54"/>
          <p:cNvSpPr/>
          <p:nvPr/>
        </p:nvSpPr>
        <p:spPr>
          <a:xfrm>
            <a:off x="7400544" y="5263896"/>
            <a:ext cx="355091" cy="176784"/>
          </a:xfrm>
          <a:custGeom>
            <a:avLst/>
            <a:gdLst/>
            <a:ahLst/>
            <a:cxnLst/>
            <a:rect l="0" t="0" r="0" b="0"/>
            <a:pathLst>
              <a:path w="559" h="278">
                <a:moveTo>
                  <a:pt x="559" y="278"/>
                </a:moveTo>
                <a:lnTo>
                  <a:pt x="0" y="196"/>
                </a:lnTo>
                <a:lnTo>
                  <a:pt x="527" y="0"/>
                </a:lnTo>
                <a:lnTo>
                  <a:pt x="559" y="278"/>
                </a:lnTo>
              </a:path>
            </a:pathLst>
          </a:custGeom>
          <a:solidFill>
            <a:srgbClr val="0000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56" name="path 56"/>
          <p:cNvSpPr/>
          <p:nvPr/>
        </p:nvSpPr>
        <p:spPr>
          <a:xfrm>
            <a:off x="8285988" y="2433828"/>
            <a:ext cx="239268" cy="184403"/>
          </a:xfrm>
          <a:custGeom>
            <a:avLst/>
            <a:gdLst/>
            <a:ahLst/>
            <a:cxnLst/>
            <a:rect l="0" t="0" r="0" b="0"/>
            <a:pathLst>
              <a:path w="376" h="290">
                <a:moveTo>
                  <a:pt x="0" y="120"/>
                </a:moveTo>
                <a:lnTo>
                  <a:pt x="376" y="0"/>
                </a:lnTo>
                <a:lnTo>
                  <a:pt x="107" y="290"/>
                </a:lnTo>
                <a:lnTo>
                  <a:pt x="0" y="120"/>
                </a:lnTo>
              </a:path>
            </a:pathLst>
          </a:custGeom>
          <a:solidFill>
            <a:srgbClr val="0000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58" name="path 58"/>
          <p:cNvSpPr/>
          <p:nvPr/>
        </p:nvSpPr>
        <p:spPr>
          <a:xfrm>
            <a:off x="11356848" y="2685288"/>
            <a:ext cx="135636" cy="252983"/>
          </a:xfrm>
          <a:custGeom>
            <a:avLst/>
            <a:gdLst/>
            <a:ahLst/>
            <a:cxnLst/>
            <a:rect l="0" t="0" r="0" b="0"/>
            <a:pathLst>
              <a:path w="213" h="398">
                <a:moveTo>
                  <a:pt x="213" y="62"/>
                </a:moveTo>
                <a:lnTo>
                  <a:pt x="0" y="398"/>
                </a:lnTo>
                <a:lnTo>
                  <a:pt x="21" y="0"/>
                </a:lnTo>
                <a:lnTo>
                  <a:pt x="213" y="62"/>
                </a:lnTo>
              </a:path>
            </a:pathLst>
          </a:custGeom>
          <a:solidFill>
            <a:srgbClr val="0000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picture 6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62" name="textbox 62"/>
          <p:cNvSpPr/>
          <p:nvPr/>
        </p:nvSpPr>
        <p:spPr>
          <a:xfrm>
            <a:off x="751918" y="492970"/>
            <a:ext cx="7317105" cy="48386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ts val="3610"/>
              </a:lnSpc>
            </a:pPr>
            <a:r>
              <a:rPr sz="2700" kern="0" spc="6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全球 7 大数据中心 兼顾速度</a:t>
            </a:r>
            <a:r>
              <a:rPr sz="2700" kern="0" spc="-53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2700" kern="0" spc="6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、</a:t>
            </a:r>
            <a:r>
              <a:rPr sz="2700" kern="0" spc="-73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2700" kern="0" spc="6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稳定及安全合规</a:t>
            </a:r>
            <a:endParaRPr sz="27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picture 12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pic>
        <p:nvPicPr>
          <p:cNvPr id="124" name="picture 12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641900" y="1246579"/>
            <a:ext cx="5483877" cy="1203192"/>
          </a:xfrm>
          <a:prstGeom prst="rect">
            <a:avLst/>
          </a:prstGeom>
        </p:spPr>
      </p:pic>
      <p:sp>
        <p:nvSpPr>
          <p:cNvPr id="126" name="rect 126"/>
          <p:cNvSpPr/>
          <p:nvPr/>
        </p:nvSpPr>
        <p:spPr>
          <a:xfrm>
            <a:off x="6176429" y="1313598"/>
            <a:ext cx="2521038" cy="4650245"/>
          </a:xfrm>
          <a:prstGeom prst="rect">
            <a:avLst/>
          </a:prstGeom>
          <a:solidFill>
            <a:srgbClr val="F2F2F2">
              <a:alpha val="59215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28" name="rect 128"/>
          <p:cNvSpPr/>
          <p:nvPr/>
        </p:nvSpPr>
        <p:spPr>
          <a:xfrm>
            <a:off x="8833015" y="1313598"/>
            <a:ext cx="2520785" cy="4650245"/>
          </a:xfrm>
          <a:prstGeom prst="rect">
            <a:avLst/>
          </a:prstGeom>
          <a:solidFill>
            <a:srgbClr val="F2F2F2">
              <a:alpha val="59215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30" name="rect 130"/>
          <p:cNvSpPr/>
          <p:nvPr/>
        </p:nvSpPr>
        <p:spPr>
          <a:xfrm>
            <a:off x="813676" y="2532468"/>
            <a:ext cx="2520835" cy="3431375"/>
          </a:xfrm>
          <a:prstGeom prst="rect">
            <a:avLst/>
          </a:prstGeom>
          <a:solidFill>
            <a:srgbClr val="F2F2F2">
              <a:alpha val="59215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32" name="rect 132"/>
          <p:cNvSpPr/>
          <p:nvPr/>
        </p:nvSpPr>
        <p:spPr>
          <a:xfrm>
            <a:off x="3470148" y="2532468"/>
            <a:ext cx="2520695" cy="3431375"/>
          </a:xfrm>
          <a:prstGeom prst="rect">
            <a:avLst/>
          </a:prstGeom>
          <a:solidFill>
            <a:srgbClr val="F2F2F2">
              <a:alpha val="59215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134" name="picture 13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321564" y="306323"/>
            <a:ext cx="725424" cy="725423"/>
          </a:xfrm>
          <a:prstGeom prst="rect">
            <a:avLst/>
          </a:prstGeom>
        </p:spPr>
      </p:pic>
      <p:sp>
        <p:nvSpPr>
          <p:cNvPr id="136" name="textbox 136"/>
          <p:cNvSpPr/>
          <p:nvPr/>
        </p:nvSpPr>
        <p:spPr>
          <a:xfrm>
            <a:off x="751918" y="492970"/>
            <a:ext cx="4751705" cy="11106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ts val="3465"/>
              </a:lnSpc>
            </a:pPr>
            <a:r>
              <a:rPr sz="2700" kern="0" spc="6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全球近 5,800</a:t>
            </a:r>
            <a:r>
              <a:rPr sz="2700" kern="0" spc="28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2700" kern="0" spc="6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品</a:t>
            </a:r>
            <a:r>
              <a:rPr sz="2700" kern="0" spc="5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牌客户的选择</a:t>
            </a:r>
            <a:endParaRPr sz="27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  <a:p>
            <a:pPr algn="l" rtl="0" eaLnBrk="0">
              <a:lnSpc>
                <a:spcPct val="126000"/>
              </a:lnSpc>
            </a:pP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algn="l" rtl="0" eaLnBrk="0">
              <a:lnSpc>
                <a:spcPct val="126000"/>
              </a:lnSpc>
            </a:pP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algn="l" rtl="0" eaLnBrk="0">
              <a:lnSpc>
                <a:spcPct val="118000"/>
              </a:lnSpc>
            </a:pPr>
            <a:endParaRPr sz="3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2014220" algn="l" rtl="0" eaLnBrk="0">
              <a:lnSpc>
                <a:spcPct val="97000"/>
              </a:lnSpc>
            </a:pPr>
            <a:r>
              <a:rPr sz="1400" b="1" kern="0" spc="-30" dirty="0">
                <a:solidFill>
                  <a:srgbClr val="2C99FA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世界</a:t>
            </a:r>
            <a:r>
              <a:rPr sz="1400" kern="0" spc="-30" dirty="0">
                <a:solidFill>
                  <a:srgbClr val="2C99FA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400" b="1" kern="0" spc="-30" dirty="0">
                <a:solidFill>
                  <a:srgbClr val="2C99FA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500</a:t>
            </a:r>
            <a:r>
              <a:rPr sz="1400" kern="0" spc="160" dirty="0">
                <a:solidFill>
                  <a:srgbClr val="2C99FA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400" b="1" kern="0" spc="-30" dirty="0">
                <a:solidFill>
                  <a:srgbClr val="2C99FA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强企业</a:t>
            </a:r>
            <a:endParaRPr sz="14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138" name="textbox 138"/>
          <p:cNvSpPr/>
          <p:nvPr/>
        </p:nvSpPr>
        <p:spPr>
          <a:xfrm>
            <a:off x="6176429" y="1313598"/>
            <a:ext cx="2520950" cy="316230"/>
          </a:xfrm>
          <a:prstGeom prst="rect">
            <a:avLst/>
          </a:prstGeom>
          <a:solidFill>
            <a:srgbClr val="4694A3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4000"/>
              </a:lnSpc>
            </a:pPr>
            <a:endParaRPr sz="4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810260" algn="l" rtl="0" eaLnBrk="0">
              <a:lnSpc>
                <a:spcPct val="97000"/>
              </a:lnSpc>
              <a:spcBef>
                <a:spcPts val="5"/>
              </a:spcBef>
            </a:pPr>
            <a:r>
              <a:rPr sz="1200" kern="0" spc="-20" dirty="0">
                <a:solidFill>
                  <a:srgbClr val="FFFFFF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其它海外品牌</a:t>
            </a:r>
            <a:endParaRPr sz="12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140" name="textbox 140"/>
          <p:cNvSpPr/>
          <p:nvPr/>
        </p:nvSpPr>
        <p:spPr>
          <a:xfrm>
            <a:off x="813676" y="2532468"/>
            <a:ext cx="2520950" cy="316230"/>
          </a:xfrm>
          <a:prstGeom prst="rect">
            <a:avLst/>
          </a:prstGeom>
          <a:solidFill>
            <a:srgbClr val="F2C042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4000"/>
              </a:lnSpc>
            </a:pPr>
            <a:endParaRPr sz="4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884555" algn="l" rtl="0" eaLnBrk="0">
              <a:lnSpc>
                <a:spcPct val="97000"/>
              </a:lnSpc>
              <a:spcBef>
                <a:spcPts val="5"/>
              </a:spcBef>
            </a:pPr>
            <a:r>
              <a:rPr sz="1200" kern="0" spc="-20" dirty="0">
                <a:solidFill>
                  <a:srgbClr val="FFFFFF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产品力品牌</a:t>
            </a:r>
            <a:endParaRPr sz="12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142" name="textbox 142"/>
          <p:cNvSpPr/>
          <p:nvPr/>
        </p:nvSpPr>
        <p:spPr>
          <a:xfrm>
            <a:off x="8833015" y="1313598"/>
            <a:ext cx="2520950" cy="316230"/>
          </a:xfrm>
          <a:prstGeom prst="rect">
            <a:avLst/>
          </a:prstGeom>
          <a:solidFill>
            <a:srgbClr val="7397F8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4000"/>
              </a:lnSpc>
            </a:pPr>
            <a:endParaRPr sz="4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970915" algn="l" rtl="0" eaLnBrk="0">
              <a:lnSpc>
                <a:spcPct val="97000"/>
              </a:lnSpc>
              <a:spcBef>
                <a:spcPts val="5"/>
              </a:spcBef>
            </a:pPr>
            <a:r>
              <a:rPr sz="1200" kern="0" spc="-40" dirty="0">
                <a:solidFill>
                  <a:srgbClr val="FFFFFF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中国品牌</a:t>
            </a:r>
            <a:endParaRPr sz="12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144" name="textbox 144"/>
          <p:cNvSpPr/>
          <p:nvPr/>
        </p:nvSpPr>
        <p:spPr>
          <a:xfrm>
            <a:off x="3470262" y="2532468"/>
            <a:ext cx="2520950" cy="316230"/>
          </a:xfrm>
          <a:prstGeom prst="rect">
            <a:avLst/>
          </a:prstGeom>
          <a:solidFill>
            <a:srgbClr val="A282F7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4000"/>
              </a:lnSpc>
            </a:pPr>
            <a:endParaRPr sz="4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966470" algn="l" rtl="0" eaLnBrk="0">
              <a:lnSpc>
                <a:spcPct val="97000"/>
              </a:lnSpc>
              <a:spcBef>
                <a:spcPts val="5"/>
              </a:spcBef>
            </a:pPr>
            <a:r>
              <a:rPr sz="1200" kern="0" spc="-30" dirty="0">
                <a:solidFill>
                  <a:srgbClr val="FFFFFF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欧美品牌</a:t>
            </a:r>
            <a:endParaRPr sz="12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pic>
        <p:nvPicPr>
          <p:cNvPr id="146" name="picture 14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0931652" y="249935"/>
            <a:ext cx="912876" cy="274320"/>
          </a:xfrm>
          <a:prstGeom prst="rect">
            <a:avLst/>
          </a:prstGeom>
        </p:spPr>
      </p:pic>
      <p:sp>
        <p:nvSpPr>
          <p:cNvPr id="148" name="textbox 148"/>
          <p:cNvSpPr/>
          <p:nvPr/>
        </p:nvSpPr>
        <p:spPr>
          <a:xfrm>
            <a:off x="4531868" y="3000248"/>
            <a:ext cx="423544" cy="5194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88000"/>
              </a:lnSpc>
            </a:pP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wh</a:t>
            </a:r>
            <a:r>
              <a:rPr sz="1000" kern="0" spc="-80" dirty="0">
                <a:solidFill>
                  <a:srgbClr val="000000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</a:t>
            </a:r>
            <a:r>
              <a:rPr sz="1000" kern="0" spc="60" dirty="0">
                <a:solidFill>
                  <a:srgbClr val="000000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pol</a:t>
            </a: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algn="l" rtl="0" eaLnBrk="0">
              <a:lnSpc>
                <a:spcPct val="148000"/>
              </a:lnSpc>
            </a:pP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algn="l" rtl="0" eaLnBrk="0">
              <a:lnSpc>
                <a:spcPct val="100000"/>
              </a:lnSpc>
            </a:pPr>
            <a:endParaRPr sz="2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55245" algn="l" rtl="0" eaLnBrk="0">
              <a:lnSpc>
                <a:spcPct val="85000"/>
              </a:lnSpc>
            </a:pPr>
            <a:r>
              <a:rPr sz="800" kern="0" spc="60" dirty="0">
                <a:solidFill>
                  <a:srgbClr val="096FB3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simon</a:t>
            </a:r>
            <a:endParaRPr sz="800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150" name="textbox 150"/>
          <p:cNvSpPr/>
          <p:nvPr/>
        </p:nvSpPr>
        <p:spPr>
          <a:xfrm>
            <a:off x="9846056" y="3754627"/>
            <a:ext cx="518160" cy="3810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78000"/>
              </a:lnSpc>
            </a:pPr>
            <a:r>
              <a:rPr sz="1100" kern="0" spc="30" dirty="0">
                <a:solidFill>
                  <a:srgbClr val="4E7F75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vail</a:t>
            </a:r>
            <a:r>
              <a:rPr sz="1100" kern="0" spc="-90" dirty="0">
                <a:solidFill>
                  <a:srgbClr val="4E7F75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</a:t>
            </a:r>
            <a:r>
              <a:rPr sz="1100" kern="0" spc="30" dirty="0">
                <a:solidFill>
                  <a:srgbClr val="4E7F75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lant</a:t>
            </a:r>
            <a:endParaRPr sz="1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algn="l" rtl="0" eaLnBrk="0">
              <a:lnSpc>
                <a:spcPct val="109000"/>
              </a:lnSpc>
            </a:pPr>
            <a:endParaRPr sz="8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algn="l" rtl="0" eaLnBrk="0">
              <a:lnSpc>
                <a:spcPct val="6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47625" algn="l" rtl="0" eaLnBrk="0">
              <a:lnSpc>
                <a:spcPct val="74000"/>
              </a:lnSpc>
            </a:pPr>
            <a:r>
              <a:rPr sz="800" kern="0" spc="20" dirty="0">
                <a:solidFill>
                  <a:srgbClr val="139694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Hi</a:t>
            </a:r>
            <a:r>
              <a:rPr sz="800" kern="0" spc="10" dirty="0">
                <a:solidFill>
                  <a:srgbClr val="139694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</a:t>
            </a:r>
            <a:r>
              <a:rPr sz="800" kern="0" spc="20" dirty="0">
                <a:solidFill>
                  <a:srgbClr val="139694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sense</a:t>
            </a:r>
            <a:endParaRPr sz="800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152" name="textbox 152"/>
          <p:cNvSpPr/>
          <p:nvPr/>
        </p:nvSpPr>
        <p:spPr>
          <a:xfrm>
            <a:off x="5174527" y="3968858"/>
            <a:ext cx="439419" cy="4343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46990" algn="l" rtl="0" eaLnBrk="0">
              <a:lnSpc>
                <a:spcPts val="910"/>
              </a:lnSpc>
            </a:pPr>
            <a:r>
              <a:rPr sz="1200" kern="0" spc="30" dirty="0">
                <a:solidFill>
                  <a:srgbClr val="D0092F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hana</a:t>
            </a:r>
            <a:endParaRPr sz="12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algn="l" rtl="0" eaLnBrk="0">
              <a:lnSpc>
                <a:spcPct val="106000"/>
              </a:lnSpc>
            </a:pPr>
            <a:endParaRPr sz="1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algn="r" rtl="0" eaLnBrk="0">
              <a:lnSpc>
                <a:spcPct val="84000"/>
              </a:lnSpc>
              <a:spcBef>
                <a:spcPts val="5"/>
              </a:spcBef>
            </a:pPr>
            <a:r>
              <a:rPr sz="900" kern="0" spc="20" dirty="0">
                <a:solidFill>
                  <a:srgbClr val="969AA2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spc</a:t>
            </a:r>
            <a:r>
              <a:rPr sz="900" kern="0" spc="-50" dirty="0">
                <a:solidFill>
                  <a:srgbClr val="969AA2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</a:t>
            </a:r>
            <a:r>
              <a:rPr sz="900" kern="0" spc="20" dirty="0">
                <a:solidFill>
                  <a:srgbClr val="969AA2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eior</a:t>
            </a:r>
            <a:endParaRPr sz="900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154" name="textbox 154"/>
          <p:cNvSpPr/>
          <p:nvPr/>
        </p:nvSpPr>
        <p:spPr>
          <a:xfrm>
            <a:off x="10573004" y="2072132"/>
            <a:ext cx="475615" cy="3975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90000"/>
              </a:lnSpc>
            </a:pPr>
            <a:r>
              <a:rPr sz="600" kern="0" spc="0" dirty="0">
                <a:solidFill>
                  <a:srgbClr val="271410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FO</a:t>
            </a:r>
            <a:r>
              <a:rPr sz="600" kern="0" spc="30" dirty="0">
                <a:solidFill>
                  <a:srgbClr val="271410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</a:t>
            </a:r>
            <a:r>
              <a:rPr sz="600" kern="0" spc="0" dirty="0">
                <a:solidFill>
                  <a:srgbClr val="211916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TILE</a:t>
            </a:r>
            <a:r>
              <a:rPr sz="600" kern="0" spc="20" dirty="0">
                <a:solidFill>
                  <a:srgbClr val="211916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方太</a:t>
            </a:r>
            <a:endParaRPr sz="6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algn="l" rtl="0" eaLnBrk="0">
              <a:lnSpc>
                <a:spcPct val="125000"/>
              </a:lnSpc>
            </a:pPr>
            <a:endParaRPr sz="2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33655" algn="l" rtl="0" eaLnBrk="0">
              <a:lnSpc>
                <a:spcPts val="780"/>
              </a:lnSpc>
            </a:pPr>
            <a:r>
              <a:rPr sz="1000" kern="0" spc="70" dirty="0">
                <a:solidFill>
                  <a:srgbClr val="147038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OPPO</a:t>
            </a: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156" name="textbox 156"/>
          <p:cNvSpPr/>
          <p:nvPr/>
        </p:nvSpPr>
        <p:spPr>
          <a:xfrm>
            <a:off x="7965529" y="3666045"/>
            <a:ext cx="412750" cy="40259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89000"/>
              </a:lnSpc>
            </a:pPr>
            <a:r>
              <a:rPr sz="1000" kern="0" spc="10" dirty="0">
                <a:solidFill>
                  <a:srgbClr val="280B0E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ku</a:t>
            </a:r>
            <a:r>
              <a:rPr sz="1000" kern="0" spc="-70" dirty="0">
                <a:solidFill>
                  <a:srgbClr val="280B0E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</a:t>
            </a:r>
            <a:r>
              <a:rPr sz="1000" kern="0" spc="10" dirty="0">
                <a:solidFill>
                  <a:srgbClr val="280B0E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gan</a:t>
            </a: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algn="l" rtl="0" eaLnBrk="0">
              <a:lnSpc>
                <a:spcPct val="9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36830" algn="l" rtl="0" eaLnBrk="0">
              <a:lnSpc>
                <a:spcPct val="70000"/>
              </a:lnSpc>
            </a:pPr>
            <a:r>
              <a:rPr sz="800" kern="0" spc="30" dirty="0">
                <a:solidFill>
                  <a:srgbClr val="353334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Lni</a:t>
            </a:r>
            <a:r>
              <a:rPr sz="800" kern="0" spc="0" dirty="0">
                <a:solidFill>
                  <a:srgbClr val="353334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</a:t>
            </a:r>
            <a:r>
              <a:rPr sz="800" kern="0" spc="30" dirty="0">
                <a:solidFill>
                  <a:srgbClr val="282627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den</a:t>
            </a:r>
            <a:endParaRPr sz="800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pic>
        <p:nvPicPr>
          <p:cNvPr id="158" name="picture 15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2042160" y="1787651"/>
            <a:ext cx="1178051" cy="111252"/>
          </a:xfrm>
          <a:prstGeom prst="rect">
            <a:avLst/>
          </a:prstGeom>
        </p:spPr>
      </p:pic>
      <p:sp>
        <p:nvSpPr>
          <p:cNvPr id="160" name="textbox 160"/>
          <p:cNvSpPr/>
          <p:nvPr/>
        </p:nvSpPr>
        <p:spPr>
          <a:xfrm>
            <a:off x="6510019" y="5112511"/>
            <a:ext cx="386080" cy="3746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ts val="1030"/>
              </a:lnSpc>
            </a:pPr>
            <a:r>
              <a:rPr sz="1900" kern="0" spc="400" dirty="0">
                <a:solidFill>
                  <a:srgbClr val="8EB63C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es</a:t>
            </a:r>
            <a:endParaRPr sz="19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algn="l" rtl="0" eaLnBrk="0">
              <a:lnSpc>
                <a:spcPct val="102000"/>
              </a:lnSpc>
            </a:pPr>
            <a:endParaRPr sz="7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algn="r" rtl="0" eaLnBrk="0">
              <a:lnSpc>
                <a:spcPct val="79000"/>
              </a:lnSpc>
              <a:spcBef>
                <a:spcPts val="5"/>
              </a:spcBef>
            </a:pPr>
            <a:r>
              <a:rPr sz="900" kern="0" spc="20" dirty="0">
                <a:solidFill>
                  <a:srgbClr val="D31625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true</a:t>
            </a:r>
            <a:endParaRPr sz="900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pic>
        <p:nvPicPr>
          <p:cNvPr id="162" name="picture 16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4302252" y="1795272"/>
            <a:ext cx="790955" cy="117347"/>
          </a:xfrm>
          <a:prstGeom prst="rect">
            <a:avLst/>
          </a:prstGeom>
        </p:spPr>
      </p:pic>
      <p:pic>
        <p:nvPicPr>
          <p:cNvPr id="164" name="picture 16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3284220" y="2077212"/>
            <a:ext cx="838199" cy="109728"/>
          </a:xfrm>
          <a:prstGeom prst="rect">
            <a:avLst/>
          </a:prstGeom>
        </p:spPr>
      </p:pic>
      <p:pic>
        <p:nvPicPr>
          <p:cNvPr id="166" name="picture 16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9793224" y="4911852"/>
            <a:ext cx="623316" cy="144779"/>
          </a:xfrm>
          <a:prstGeom prst="rect">
            <a:avLst/>
          </a:prstGeom>
        </p:spPr>
      </p:pic>
      <p:pic>
        <p:nvPicPr>
          <p:cNvPr id="168" name="picture 16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903731" y="2077212"/>
            <a:ext cx="748284" cy="108203"/>
          </a:xfrm>
          <a:prstGeom prst="rect">
            <a:avLst/>
          </a:prstGeom>
        </p:spPr>
      </p:pic>
      <p:pic>
        <p:nvPicPr>
          <p:cNvPr id="170" name="picture 17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5125212" y="4898136"/>
            <a:ext cx="536447" cy="149351"/>
          </a:xfrm>
          <a:prstGeom prst="rect">
            <a:avLst/>
          </a:prstGeom>
        </p:spPr>
      </p:pic>
      <p:pic>
        <p:nvPicPr>
          <p:cNvPr id="172" name="picture 17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1869947" y="3502151"/>
            <a:ext cx="416052" cy="185928"/>
          </a:xfrm>
          <a:prstGeom prst="rect">
            <a:avLst/>
          </a:prstGeom>
        </p:spPr>
      </p:pic>
      <p:pic>
        <p:nvPicPr>
          <p:cNvPr id="174" name="picture 17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21600000">
            <a:off x="1799844" y="2967228"/>
            <a:ext cx="554735" cy="134111"/>
          </a:xfrm>
          <a:prstGeom prst="rect">
            <a:avLst/>
          </a:prstGeom>
        </p:spPr>
      </p:pic>
      <p:pic>
        <p:nvPicPr>
          <p:cNvPr id="176" name="picture 176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21600000">
            <a:off x="1107948" y="3509771"/>
            <a:ext cx="480059" cy="153923"/>
          </a:xfrm>
          <a:prstGeom prst="rect">
            <a:avLst/>
          </a:prstGeom>
        </p:spPr>
      </p:pic>
      <p:pic>
        <p:nvPicPr>
          <p:cNvPr id="178" name="picture 178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21600000">
            <a:off x="3870959" y="4885944"/>
            <a:ext cx="454152" cy="161544"/>
          </a:xfrm>
          <a:prstGeom prst="rect">
            <a:avLst/>
          </a:prstGeom>
        </p:spPr>
      </p:pic>
      <p:sp>
        <p:nvSpPr>
          <p:cNvPr id="180" name="textbox 180"/>
          <p:cNvSpPr/>
          <p:nvPr/>
        </p:nvSpPr>
        <p:spPr>
          <a:xfrm>
            <a:off x="9897822" y="2572004"/>
            <a:ext cx="414655" cy="1981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algn="r" rtl="0" eaLnBrk="0">
              <a:lnSpc>
                <a:spcPct val="87000"/>
              </a:lnSpc>
            </a:pPr>
            <a:r>
              <a:rPr sz="1300" kern="0" spc="-140" dirty="0">
                <a:solidFill>
                  <a:srgbClr val="449AC2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D</a:t>
            </a:r>
            <a:r>
              <a:rPr sz="1300" kern="0" spc="-130" dirty="0">
                <a:solidFill>
                  <a:srgbClr val="449AC2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</a:t>
            </a:r>
            <a:r>
              <a:rPr sz="1300" kern="0" spc="-140" dirty="0">
                <a:solidFill>
                  <a:srgbClr val="449AC2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i</a:t>
            </a:r>
            <a:r>
              <a:rPr sz="1300" kern="0" spc="-130" dirty="0">
                <a:solidFill>
                  <a:srgbClr val="449AC2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de</a:t>
            </a:r>
            <a:r>
              <a:rPr sz="1300" kern="0" spc="-60" dirty="0">
                <a:solidFill>
                  <a:srgbClr val="449AC2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a</a:t>
            </a:r>
            <a:endParaRPr sz="1300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pic>
        <p:nvPicPr>
          <p:cNvPr id="182" name="picture 182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 rot="21600000">
            <a:off x="1021080" y="4370832"/>
            <a:ext cx="653796" cy="102107"/>
          </a:xfrm>
          <a:prstGeom prst="rect">
            <a:avLst/>
          </a:prstGeom>
        </p:spPr>
      </p:pic>
      <p:pic>
        <p:nvPicPr>
          <p:cNvPr id="184" name="picture 184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 rot="21600000">
            <a:off x="9864852" y="2046732"/>
            <a:ext cx="480059" cy="138684"/>
          </a:xfrm>
          <a:prstGeom prst="rect">
            <a:avLst/>
          </a:prstGeom>
        </p:spPr>
      </p:pic>
      <p:pic>
        <p:nvPicPr>
          <p:cNvPr id="186" name="picture 186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 rot="21600000">
            <a:off x="6469380" y="2988564"/>
            <a:ext cx="501396" cy="131064"/>
          </a:xfrm>
          <a:prstGeom prst="rect">
            <a:avLst/>
          </a:prstGeom>
        </p:spPr>
      </p:pic>
      <p:pic>
        <p:nvPicPr>
          <p:cNvPr id="188" name="picture 188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 rot="21600000">
            <a:off x="2577084" y="4660392"/>
            <a:ext cx="522732" cy="124967"/>
          </a:xfrm>
          <a:prstGeom prst="rect">
            <a:avLst/>
          </a:prstGeom>
        </p:spPr>
      </p:pic>
      <p:pic>
        <p:nvPicPr>
          <p:cNvPr id="190" name="picture 190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 rot="21600000">
            <a:off x="6535250" y="3194642"/>
            <a:ext cx="395562" cy="162390"/>
          </a:xfrm>
          <a:prstGeom prst="rect">
            <a:avLst/>
          </a:prstGeom>
        </p:spPr>
      </p:pic>
      <p:pic>
        <p:nvPicPr>
          <p:cNvPr id="192" name="picture 192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 rot="21600000">
            <a:off x="9191244" y="2593848"/>
            <a:ext cx="419100" cy="152400"/>
          </a:xfrm>
          <a:prstGeom prst="rect">
            <a:avLst/>
          </a:prstGeom>
        </p:spPr>
      </p:pic>
      <p:pic>
        <p:nvPicPr>
          <p:cNvPr id="194" name="picture 194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 rot="21600000">
            <a:off x="2665230" y="3530138"/>
            <a:ext cx="358385" cy="176506"/>
          </a:xfrm>
          <a:prstGeom prst="rect">
            <a:avLst/>
          </a:prstGeom>
        </p:spPr>
      </p:pic>
      <p:pic>
        <p:nvPicPr>
          <p:cNvPr id="196" name="picture 196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 rot="21600000">
            <a:off x="6593610" y="4892209"/>
            <a:ext cx="339803" cy="184150"/>
          </a:xfrm>
          <a:prstGeom prst="rect">
            <a:avLst/>
          </a:prstGeom>
        </p:spPr>
      </p:pic>
      <p:pic>
        <p:nvPicPr>
          <p:cNvPr id="198" name="picture 198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 rot="21600000">
            <a:off x="9215627" y="4889408"/>
            <a:ext cx="373380" cy="164799"/>
          </a:xfrm>
          <a:prstGeom prst="rect">
            <a:avLst/>
          </a:prstGeom>
        </p:spPr>
      </p:pic>
      <p:pic>
        <p:nvPicPr>
          <p:cNvPr id="200" name="picture 200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 rot="21600000">
            <a:off x="6496481" y="2036144"/>
            <a:ext cx="474626" cy="128818"/>
          </a:xfrm>
          <a:prstGeom prst="rect">
            <a:avLst/>
          </a:prstGeom>
        </p:spPr>
      </p:pic>
      <p:pic>
        <p:nvPicPr>
          <p:cNvPr id="202" name="picture 202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 rot="21600000">
            <a:off x="3730752" y="1786127"/>
            <a:ext cx="457200" cy="131064"/>
          </a:xfrm>
          <a:prstGeom prst="rect">
            <a:avLst/>
          </a:prstGeom>
        </p:spPr>
      </p:pic>
      <p:pic>
        <p:nvPicPr>
          <p:cNvPr id="204" name="picture 204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 rot="21600000">
            <a:off x="2631948" y="5235910"/>
            <a:ext cx="414528" cy="141316"/>
          </a:xfrm>
          <a:prstGeom prst="rect">
            <a:avLst/>
          </a:prstGeom>
        </p:spPr>
      </p:pic>
      <p:sp>
        <p:nvSpPr>
          <p:cNvPr id="206" name="textbox 206"/>
          <p:cNvSpPr/>
          <p:nvPr/>
        </p:nvSpPr>
        <p:spPr>
          <a:xfrm>
            <a:off x="9156427" y="4604481"/>
            <a:ext cx="513080" cy="1460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algn="r" rtl="0" eaLnBrk="0">
              <a:lnSpc>
                <a:spcPts val="945"/>
              </a:lnSpc>
            </a:pPr>
            <a:r>
              <a:rPr sz="700" kern="0" spc="-20" dirty="0">
                <a:solidFill>
                  <a:srgbClr val="929296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8smart</a:t>
            </a:r>
            <a:r>
              <a:rPr sz="700" kern="0" spc="-20" dirty="0">
                <a:solidFill>
                  <a:srgbClr val="929296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</a:t>
            </a:r>
            <a:r>
              <a:rPr sz="700" kern="0" spc="-20" dirty="0">
                <a:solidFill>
                  <a:srgbClr val="929296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wave</a:t>
            </a:r>
            <a:endParaRPr sz="700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pic>
        <p:nvPicPr>
          <p:cNvPr id="208" name="picture 208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 rot="21600000">
            <a:off x="1126236" y="5574792"/>
            <a:ext cx="443484" cy="128016"/>
          </a:xfrm>
          <a:prstGeom prst="rect">
            <a:avLst/>
          </a:prstGeom>
        </p:spPr>
      </p:pic>
      <p:pic>
        <p:nvPicPr>
          <p:cNvPr id="210" name="picture 210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 rot="21600000">
            <a:off x="2699004" y="4326636"/>
            <a:ext cx="278892" cy="201167"/>
          </a:xfrm>
          <a:prstGeom prst="rect">
            <a:avLst/>
          </a:prstGeom>
        </p:spPr>
      </p:pic>
      <p:pic>
        <p:nvPicPr>
          <p:cNvPr id="212" name="picture 212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 rot="21600000">
            <a:off x="5207508" y="1714500"/>
            <a:ext cx="265176" cy="210311"/>
          </a:xfrm>
          <a:prstGeom prst="rect">
            <a:avLst/>
          </a:prstGeom>
        </p:spPr>
      </p:pic>
      <p:pic>
        <p:nvPicPr>
          <p:cNvPr id="214" name="picture 214"/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 rot="21600000">
            <a:off x="9893808" y="4300728"/>
            <a:ext cx="419100" cy="131064"/>
          </a:xfrm>
          <a:prstGeom prst="rect">
            <a:avLst/>
          </a:prstGeom>
        </p:spPr>
      </p:pic>
      <p:pic>
        <p:nvPicPr>
          <p:cNvPr id="216" name="picture 216"/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 rot="21600000">
            <a:off x="3813251" y="3716121"/>
            <a:ext cx="532993" cy="102412"/>
          </a:xfrm>
          <a:prstGeom prst="rect">
            <a:avLst/>
          </a:prstGeom>
        </p:spPr>
      </p:pic>
      <p:pic>
        <p:nvPicPr>
          <p:cNvPr id="218" name="picture 218"/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 rot="21600000">
            <a:off x="5079492" y="3749040"/>
            <a:ext cx="627888" cy="86867"/>
          </a:xfrm>
          <a:prstGeom prst="rect">
            <a:avLst/>
          </a:prstGeom>
        </p:spPr>
      </p:pic>
      <p:pic>
        <p:nvPicPr>
          <p:cNvPr id="220" name="picture 220"/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 rot="21600000">
            <a:off x="1840991" y="5605272"/>
            <a:ext cx="475488" cy="114300"/>
          </a:xfrm>
          <a:prstGeom prst="rect">
            <a:avLst/>
          </a:prstGeom>
        </p:spPr>
      </p:pic>
      <p:pic>
        <p:nvPicPr>
          <p:cNvPr id="222" name="picture 222"/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 rot="21600000">
            <a:off x="1080516" y="5260848"/>
            <a:ext cx="536448" cy="100583"/>
          </a:xfrm>
          <a:prstGeom prst="rect">
            <a:avLst/>
          </a:prstGeom>
        </p:spPr>
      </p:pic>
      <p:pic>
        <p:nvPicPr>
          <p:cNvPr id="224" name="picture 224"/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 rot="21600000">
            <a:off x="2625852" y="3254611"/>
            <a:ext cx="425195" cy="123371"/>
          </a:xfrm>
          <a:prstGeom prst="rect">
            <a:avLst/>
          </a:prstGeom>
        </p:spPr>
      </p:pic>
      <p:sp>
        <p:nvSpPr>
          <p:cNvPr id="226" name="textbox 226"/>
          <p:cNvSpPr/>
          <p:nvPr/>
        </p:nvSpPr>
        <p:spPr>
          <a:xfrm>
            <a:off x="4504436" y="4896104"/>
            <a:ext cx="480060" cy="1397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83000"/>
              </a:lnSpc>
            </a:pPr>
            <a:r>
              <a:rPr sz="900" kern="0" spc="-10" dirty="0">
                <a:solidFill>
                  <a:srgbClr val="A3A3A3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mu</a:t>
            </a:r>
            <a:r>
              <a:rPr sz="900" kern="0" spc="-40" dirty="0">
                <a:solidFill>
                  <a:srgbClr val="A3A3A3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</a:t>
            </a:r>
            <a:r>
              <a:rPr sz="900" kern="0" spc="-10" dirty="0">
                <a:solidFill>
                  <a:srgbClr val="A3A3A3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edi心</a:t>
            </a:r>
            <a:endParaRPr sz="9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pic>
        <p:nvPicPr>
          <p:cNvPr id="228" name="picture 228"/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 rot="21600000">
            <a:off x="9267444" y="3131820"/>
            <a:ext cx="269747" cy="192023"/>
          </a:xfrm>
          <a:prstGeom prst="rect">
            <a:avLst/>
          </a:prstGeom>
        </p:spPr>
      </p:pic>
      <p:sp>
        <p:nvSpPr>
          <p:cNvPr id="230" name="textbox 230"/>
          <p:cNvSpPr/>
          <p:nvPr/>
        </p:nvSpPr>
        <p:spPr>
          <a:xfrm>
            <a:off x="3882912" y="4572218"/>
            <a:ext cx="407035" cy="16129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89000"/>
              </a:lnSpc>
            </a:pPr>
            <a:r>
              <a:rPr sz="1000" kern="0" spc="-30" dirty="0">
                <a:solidFill>
                  <a:srgbClr val="A92829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Arc</a:t>
            </a:r>
            <a:r>
              <a:rPr sz="1000" kern="0" spc="-40" dirty="0">
                <a:solidFill>
                  <a:srgbClr val="A92829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</a:t>
            </a:r>
            <a:r>
              <a:rPr sz="1000" kern="0" spc="-30" dirty="0">
                <a:solidFill>
                  <a:srgbClr val="A92829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elik</a:t>
            </a: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pic>
        <p:nvPicPr>
          <p:cNvPr id="232" name="picture 232"/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 rot="21600000">
            <a:off x="7299960" y="3418332"/>
            <a:ext cx="333756" cy="153923"/>
          </a:xfrm>
          <a:prstGeom prst="rect">
            <a:avLst/>
          </a:prstGeom>
        </p:spPr>
      </p:pic>
      <p:sp>
        <p:nvSpPr>
          <p:cNvPr id="234" name="textbox 234"/>
          <p:cNvSpPr/>
          <p:nvPr/>
        </p:nvSpPr>
        <p:spPr>
          <a:xfrm>
            <a:off x="2512568" y="2079752"/>
            <a:ext cx="681990" cy="1035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73000"/>
              </a:lnSpc>
            </a:pPr>
            <a:r>
              <a:rPr sz="700" kern="0" spc="0" dirty="0">
                <a:solidFill>
                  <a:srgbClr val="D60D24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van</a:t>
            </a:r>
            <a:r>
              <a:rPr sz="700" kern="0" spc="40" dirty="0">
                <a:solidFill>
                  <a:srgbClr val="D60D24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</a:t>
            </a:r>
            <a:r>
              <a:rPr sz="700" kern="0" spc="0" dirty="0">
                <a:solidFill>
                  <a:srgbClr val="D10F23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kke</a:t>
            </a:r>
            <a:r>
              <a:rPr sz="700" kern="0" spc="50" dirty="0">
                <a:solidFill>
                  <a:srgbClr val="D10F23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  </a:t>
            </a:r>
            <a:r>
              <a:rPr sz="700" kern="0" spc="0" dirty="0">
                <a:solidFill>
                  <a:srgbClr val="0C5D94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Hai</a:t>
            </a:r>
            <a:r>
              <a:rPr sz="700" kern="0" spc="40" dirty="0">
                <a:solidFill>
                  <a:srgbClr val="0C5D94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</a:t>
            </a:r>
            <a:r>
              <a:rPr sz="700" kern="0" spc="0" dirty="0">
                <a:solidFill>
                  <a:srgbClr val="0A4978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er</a:t>
            </a:r>
            <a:endParaRPr sz="700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pic>
        <p:nvPicPr>
          <p:cNvPr id="236" name="picture 236"/>
          <p:cNvPicPr>
            <a:picLocks noChangeAspect="1"/>
          </p:cNvPicPr>
          <p:nvPr/>
        </p:nvPicPr>
        <p:blipFill>
          <a:blip r:embed="rId38"/>
          <a:stretch>
            <a:fillRect/>
          </a:stretch>
        </p:blipFill>
        <p:spPr>
          <a:xfrm rot="21600000">
            <a:off x="1139951" y="4672584"/>
            <a:ext cx="417576" cy="121920"/>
          </a:xfrm>
          <a:prstGeom prst="rect">
            <a:avLst/>
          </a:prstGeom>
        </p:spPr>
      </p:pic>
      <p:pic>
        <p:nvPicPr>
          <p:cNvPr id="238" name="picture 238"/>
          <p:cNvPicPr>
            <a:picLocks noChangeAspect="1"/>
          </p:cNvPicPr>
          <p:nvPr/>
        </p:nvPicPr>
        <p:blipFill>
          <a:blip r:embed="rId39"/>
          <a:stretch>
            <a:fillRect/>
          </a:stretch>
        </p:blipFill>
        <p:spPr>
          <a:xfrm rot="21600000">
            <a:off x="1845564" y="4948026"/>
            <a:ext cx="463296" cy="109006"/>
          </a:xfrm>
          <a:prstGeom prst="rect">
            <a:avLst/>
          </a:prstGeom>
        </p:spPr>
      </p:pic>
      <p:pic>
        <p:nvPicPr>
          <p:cNvPr id="240" name="picture 240"/>
          <p:cNvPicPr>
            <a:picLocks noChangeAspect="1"/>
          </p:cNvPicPr>
          <p:nvPr/>
        </p:nvPicPr>
        <p:blipFill>
          <a:blip r:embed="rId40"/>
          <a:stretch>
            <a:fillRect/>
          </a:stretch>
        </p:blipFill>
        <p:spPr>
          <a:xfrm rot="21600000">
            <a:off x="8054848" y="4395215"/>
            <a:ext cx="271949" cy="182880"/>
          </a:xfrm>
          <a:prstGeom prst="rect">
            <a:avLst/>
          </a:prstGeom>
        </p:spPr>
      </p:pic>
      <p:pic>
        <p:nvPicPr>
          <p:cNvPr id="242" name="picture 242"/>
          <p:cNvPicPr>
            <a:picLocks noChangeAspect="1"/>
          </p:cNvPicPr>
          <p:nvPr/>
        </p:nvPicPr>
        <p:blipFill>
          <a:blip r:embed="rId41"/>
          <a:stretch>
            <a:fillRect/>
          </a:stretch>
        </p:blipFill>
        <p:spPr>
          <a:xfrm rot="21600000">
            <a:off x="3906012" y="3989831"/>
            <a:ext cx="348996" cy="141732"/>
          </a:xfrm>
          <a:prstGeom prst="rect">
            <a:avLst/>
          </a:prstGeom>
        </p:spPr>
      </p:pic>
      <p:pic>
        <p:nvPicPr>
          <p:cNvPr id="244" name="picture 244"/>
          <p:cNvPicPr>
            <a:picLocks noChangeAspect="1"/>
          </p:cNvPicPr>
          <p:nvPr/>
        </p:nvPicPr>
        <p:blipFill>
          <a:blip r:embed="rId42"/>
          <a:stretch>
            <a:fillRect/>
          </a:stretch>
        </p:blipFill>
        <p:spPr>
          <a:xfrm rot="21600000">
            <a:off x="7327392" y="2673096"/>
            <a:ext cx="277368" cy="178308"/>
          </a:xfrm>
          <a:prstGeom prst="rect">
            <a:avLst/>
          </a:prstGeom>
        </p:spPr>
      </p:pic>
      <p:pic>
        <p:nvPicPr>
          <p:cNvPr id="246" name="picture 246"/>
          <p:cNvPicPr>
            <a:picLocks noChangeAspect="1"/>
          </p:cNvPicPr>
          <p:nvPr/>
        </p:nvPicPr>
        <p:blipFill>
          <a:blip r:embed="rId43"/>
          <a:stretch>
            <a:fillRect/>
          </a:stretch>
        </p:blipFill>
        <p:spPr>
          <a:xfrm rot="21600000">
            <a:off x="2611037" y="3825811"/>
            <a:ext cx="456349" cy="108013"/>
          </a:xfrm>
          <a:prstGeom prst="rect">
            <a:avLst/>
          </a:prstGeom>
        </p:spPr>
      </p:pic>
      <p:pic>
        <p:nvPicPr>
          <p:cNvPr id="248" name="picture 248"/>
          <p:cNvPicPr>
            <a:picLocks noChangeAspect="1"/>
          </p:cNvPicPr>
          <p:nvPr/>
        </p:nvPicPr>
        <p:blipFill>
          <a:blip r:embed="rId44"/>
          <a:stretch>
            <a:fillRect/>
          </a:stretch>
        </p:blipFill>
        <p:spPr>
          <a:xfrm rot="21600000">
            <a:off x="10638948" y="3764661"/>
            <a:ext cx="352186" cy="139445"/>
          </a:xfrm>
          <a:prstGeom prst="rect">
            <a:avLst/>
          </a:prstGeom>
        </p:spPr>
      </p:pic>
      <p:pic>
        <p:nvPicPr>
          <p:cNvPr id="250" name="picture 250"/>
          <p:cNvPicPr>
            <a:picLocks noChangeAspect="1"/>
          </p:cNvPicPr>
          <p:nvPr/>
        </p:nvPicPr>
        <p:blipFill>
          <a:blip r:embed="rId45"/>
          <a:stretch>
            <a:fillRect/>
          </a:stretch>
        </p:blipFill>
        <p:spPr>
          <a:xfrm rot="21600000">
            <a:off x="1171956" y="3247644"/>
            <a:ext cx="353567" cy="137159"/>
          </a:xfrm>
          <a:prstGeom prst="rect">
            <a:avLst/>
          </a:prstGeom>
        </p:spPr>
      </p:pic>
      <p:pic>
        <p:nvPicPr>
          <p:cNvPr id="252" name="picture 252"/>
          <p:cNvPicPr>
            <a:picLocks noChangeAspect="1"/>
          </p:cNvPicPr>
          <p:nvPr/>
        </p:nvPicPr>
        <p:blipFill>
          <a:blip r:embed="rId46"/>
          <a:stretch>
            <a:fillRect/>
          </a:stretch>
        </p:blipFill>
        <p:spPr>
          <a:xfrm rot="21600000">
            <a:off x="2662428" y="2987040"/>
            <a:ext cx="353567" cy="137159"/>
          </a:xfrm>
          <a:prstGeom prst="rect">
            <a:avLst/>
          </a:prstGeom>
        </p:spPr>
      </p:pic>
      <p:pic>
        <p:nvPicPr>
          <p:cNvPr id="254" name="picture 254"/>
          <p:cNvPicPr>
            <a:picLocks noChangeAspect="1"/>
          </p:cNvPicPr>
          <p:nvPr/>
        </p:nvPicPr>
        <p:blipFill>
          <a:blip r:embed="rId47"/>
          <a:stretch>
            <a:fillRect/>
          </a:stretch>
        </p:blipFill>
        <p:spPr>
          <a:xfrm rot="21600000">
            <a:off x="10617708" y="4037076"/>
            <a:ext cx="384047" cy="124967"/>
          </a:xfrm>
          <a:prstGeom prst="rect">
            <a:avLst/>
          </a:prstGeom>
        </p:spPr>
      </p:pic>
      <p:pic>
        <p:nvPicPr>
          <p:cNvPr id="256" name="picture 256"/>
          <p:cNvPicPr>
            <a:picLocks noChangeAspect="1"/>
          </p:cNvPicPr>
          <p:nvPr/>
        </p:nvPicPr>
        <p:blipFill>
          <a:blip r:embed="rId48"/>
          <a:stretch>
            <a:fillRect/>
          </a:stretch>
        </p:blipFill>
        <p:spPr>
          <a:xfrm rot="21600000">
            <a:off x="2631165" y="4065777"/>
            <a:ext cx="402006" cy="119379"/>
          </a:xfrm>
          <a:prstGeom prst="rect">
            <a:avLst/>
          </a:prstGeom>
        </p:spPr>
      </p:pic>
      <p:pic>
        <p:nvPicPr>
          <p:cNvPr id="258" name="picture 258"/>
          <p:cNvPicPr>
            <a:picLocks noChangeAspect="1"/>
          </p:cNvPicPr>
          <p:nvPr/>
        </p:nvPicPr>
        <p:blipFill>
          <a:blip r:embed="rId49"/>
          <a:stretch>
            <a:fillRect/>
          </a:stretch>
        </p:blipFill>
        <p:spPr>
          <a:xfrm rot="21600000">
            <a:off x="1178051" y="3813048"/>
            <a:ext cx="339852" cy="140207"/>
          </a:xfrm>
          <a:prstGeom prst="rect">
            <a:avLst/>
          </a:prstGeom>
        </p:spPr>
      </p:pic>
      <p:pic>
        <p:nvPicPr>
          <p:cNvPr id="260" name="picture 260"/>
          <p:cNvPicPr>
            <a:picLocks noChangeAspect="1"/>
          </p:cNvPicPr>
          <p:nvPr/>
        </p:nvPicPr>
        <p:blipFill>
          <a:blip r:embed="rId50"/>
          <a:stretch>
            <a:fillRect/>
          </a:stretch>
        </p:blipFill>
        <p:spPr>
          <a:xfrm rot="21600000">
            <a:off x="9224772" y="3758183"/>
            <a:ext cx="353568" cy="134111"/>
          </a:xfrm>
          <a:prstGeom prst="rect">
            <a:avLst/>
          </a:prstGeom>
        </p:spPr>
      </p:pic>
      <p:pic>
        <p:nvPicPr>
          <p:cNvPr id="262" name="picture 262"/>
          <p:cNvPicPr>
            <a:picLocks noChangeAspect="1"/>
          </p:cNvPicPr>
          <p:nvPr/>
        </p:nvPicPr>
        <p:blipFill>
          <a:blip r:embed="rId51"/>
          <a:stretch>
            <a:fillRect/>
          </a:stretch>
        </p:blipFill>
        <p:spPr>
          <a:xfrm rot="21600000">
            <a:off x="9924288" y="3506724"/>
            <a:ext cx="359664" cy="131064"/>
          </a:xfrm>
          <a:prstGeom prst="rect">
            <a:avLst/>
          </a:prstGeom>
        </p:spPr>
      </p:pic>
      <p:pic>
        <p:nvPicPr>
          <p:cNvPr id="264" name="picture 264"/>
          <p:cNvPicPr>
            <a:picLocks noChangeAspect="1"/>
          </p:cNvPicPr>
          <p:nvPr/>
        </p:nvPicPr>
        <p:blipFill>
          <a:blip r:embed="rId52"/>
          <a:stretch>
            <a:fillRect/>
          </a:stretch>
        </p:blipFill>
        <p:spPr>
          <a:xfrm rot="21600000">
            <a:off x="7334606" y="2919391"/>
            <a:ext cx="253898" cy="185589"/>
          </a:xfrm>
          <a:prstGeom prst="rect">
            <a:avLst/>
          </a:prstGeom>
        </p:spPr>
      </p:pic>
      <p:pic>
        <p:nvPicPr>
          <p:cNvPr id="266" name="picture 266"/>
          <p:cNvPicPr>
            <a:picLocks noChangeAspect="1"/>
          </p:cNvPicPr>
          <p:nvPr/>
        </p:nvPicPr>
        <p:blipFill>
          <a:blip r:embed="rId53"/>
          <a:stretch>
            <a:fillRect/>
          </a:stretch>
        </p:blipFill>
        <p:spPr>
          <a:xfrm rot="21600000">
            <a:off x="7912378" y="3471913"/>
            <a:ext cx="503782" cy="93044"/>
          </a:xfrm>
          <a:prstGeom prst="rect">
            <a:avLst/>
          </a:prstGeom>
        </p:spPr>
      </p:pic>
      <p:pic>
        <p:nvPicPr>
          <p:cNvPr id="268" name="picture 268"/>
          <p:cNvPicPr>
            <a:picLocks noChangeAspect="1"/>
          </p:cNvPicPr>
          <p:nvPr/>
        </p:nvPicPr>
        <p:blipFill>
          <a:blip r:embed="rId54"/>
          <a:stretch>
            <a:fillRect/>
          </a:stretch>
        </p:blipFill>
        <p:spPr>
          <a:xfrm rot="21600000">
            <a:off x="8072627" y="4864607"/>
            <a:ext cx="249935" cy="187451"/>
          </a:xfrm>
          <a:prstGeom prst="rect">
            <a:avLst/>
          </a:prstGeom>
        </p:spPr>
      </p:pic>
      <p:pic>
        <p:nvPicPr>
          <p:cNvPr id="270" name="picture 270"/>
          <p:cNvPicPr>
            <a:picLocks noChangeAspect="1"/>
          </p:cNvPicPr>
          <p:nvPr/>
        </p:nvPicPr>
        <p:blipFill>
          <a:blip r:embed="rId55"/>
          <a:stretch>
            <a:fillRect/>
          </a:stretch>
        </p:blipFill>
        <p:spPr>
          <a:xfrm rot="21600000">
            <a:off x="4507992" y="4611624"/>
            <a:ext cx="472440" cy="99060"/>
          </a:xfrm>
          <a:prstGeom prst="rect">
            <a:avLst/>
          </a:prstGeom>
        </p:spPr>
      </p:pic>
      <p:pic>
        <p:nvPicPr>
          <p:cNvPr id="272" name="picture 272"/>
          <p:cNvPicPr>
            <a:picLocks noChangeAspect="1"/>
          </p:cNvPicPr>
          <p:nvPr/>
        </p:nvPicPr>
        <p:blipFill>
          <a:blip r:embed="rId56"/>
          <a:stretch>
            <a:fillRect/>
          </a:stretch>
        </p:blipFill>
        <p:spPr>
          <a:xfrm rot="21600000">
            <a:off x="9893808" y="4632960"/>
            <a:ext cx="420623" cy="111251"/>
          </a:xfrm>
          <a:prstGeom prst="rect">
            <a:avLst/>
          </a:prstGeom>
        </p:spPr>
      </p:pic>
      <p:pic>
        <p:nvPicPr>
          <p:cNvPr id="274" name="picture 274"/>
          <p:cNvPicPr>
            <a:picLocks noChangeAspect="1"/>
          </p:cNvPicPr>
          <p:nvPr/>
        </p:nvPicPr>
        <p:blipFill>
          <a:blip r:embed="rId57"/>
          <a:stretch>
            <a:fillRect/>
          </a:stretch>
        </p:blipFill>
        <p:spPr>
          <a:xfrm rot="21600000">
            <a:off x="6580631" y="4195572"/>
            <a:ext cx="362711" cy="128016"/>
          </a:xfrm>
          <a:prstGeom prst="rect">
            <a:avLst/>
          </a:prstGeom>
        </p:spPr>
      </p:pic>
      <p:pic>
        <p:nvPicPr>
          <p:cNvPr id="276" name="picture 276"/>
          <p:cNvPicPr>
            <a:picLocks noChangeAspect="1"/>
          </p:cNvPicPr>
          <p:nvPr/>
        </p:nvPicPr>
        <p:blipFill>
          <a:blip r:embed="rId58"/>
          <a:stretch>
            <a:fillRect/>
          </a:stretch>
        </p:blipFill>
        <p:spPr>
          <a:xfrm rot="21600000">
            <a:off x="5203028" y="3015560"/>
            <a:ext cx="380815" cy="119743"/>
          </a:xfrm>
          <a:prstGeom prst="rect">
            <a:avLst/>
          </a:prstGeom>
        </p:spPr>
      </p:pic>
      <p:pic>
        <p:nvPicPr>
          <p:cNvPr id="278" name="picture 278"/>
          <p:cNvPicPr>
            <a:picLocks noChangeAspect="1"/>
          </p:cNvPicPr>
          <p:nvPr/>
        </p:nvPicPr>
        <p:blipFill>
          <a:blip r:embed="rId59"/>
          <a:stretch>
            <a:fillRect/>
          </a:stretch>
        </p:blipFill>
        <p:spPr>
          <a:xfrm rot="21600000">
            <a:off x="5234940" y="4588764"/>
            <a:ext cx="339852" cy="134111"/>
          </a:xfrm>
          <a:prstGeom prst="rect">
            <a:avLst/>
          </a:prstGeom>
        </p:spPr>
      </p:pic>
      <p:pic>
        <p:nvPicPr>
          <p:cNvPr id="280" name="picture 280"/>
          <p:cNvPicPr>
            <a:picLocks noChangeAspect="1"/>
          </p:cNvPicPr>
          <p:nvPr/>
        </p:nvPicPr>
        <p:blipFill>
          <a:blip r:embed="rId60"/>
          <a:stretch>
            <a:fillRect/>
          </a:stretch>
        </p:blipFill>
        <p:spPr>
          <a:xfrm rot="21600000">
            <a:off x="7260336" y="4669536"/>
            <a:ext cx="413004" cy="109727"/>
          </a:xfrm>
          <a:prstGeom prst="rect">
            <a:avLst/>
          </a:prstGeom>
        </p:spPr>
      </p:pic>
      <p:pic>
        <p:nvPicPr>
          <p:cNvPr id="282" name="picture 282"/>
          <p:cNvPicPr>
            <a:picLocks noChangeAspect="1"/>
          </p:cNvPicPr>
          <p:nvPr/>
        </p:nvPicPr>
        <p:blipFill>
          <a:blip r:embed="rId61"/>
          <a:stretch>
            <a:fillRect/>
          </a:stretch>
        </p:blipFill>
        <p:spPr>
          <a:xfrm rot="21600000">
            <a:off x="10687526" y="2852470"/>
            <a:ext cx="267175" cy="168554"/>
          </a:xfrm>
          <a:prstGeom prst="rect">
            <a:avLst/>
          </a:prstGeom>
        </p:spPr>
      </p:pic>
      <p:pic>
        <p:nvPicPr>
          <p:cNvPr id="284" name="picture 284"/>
          <p:cNvPicPr>
            <a:picLocks noChangeAspect="1"/>
          </p:cNvPicPr>
          <p:nvPr/>
        </p:nvPicPr>
        <p:blipFill>
          <a:blip r:embed="rId62"/>
          <a:stretch>
            <a:fillRect/>
          </a:stretch>
        </p:blipFill>
        <p:spPr>
          <a:xfrm rot="21600000">
            <a:off x="4539691" y="4002024"/>
            <a:ext cx="409041" cy="109727"/>
          </a:xfrm>
          <a:prstGeom prst="rect">
            <a:avLst/>
          </a:prstGeom>
        </p:spPr>
      </p:pic>
      <p:pic>
        <p:nvPicPr>
          <p:cNvPr id="286" name="picture 286"/>
          <p:cNvPicPr>
            <a:picLocks noChangeAspect="1"/>
          </p:cNvPicPr>
          <p:nvPr/>
        </p:nvPicPr>
        <p:blipFill>
          <a:blip r:embed="rId63"/>
          <a:stretch>
            <a:fillRect/>
          </a:stretch>
        </p:blipFill>
        <p:spPr>
          <a:xfrm rot="21600000">
            <a:off x="9880092" y="3229356"/>
            <a:ext cx="449580" cy="99059"/>
          </a:xfrm>
          <a:prstGeom prst="rect">
            <a:avLst/>
          </a:prstGeom>
        </p:spPr>
      </p:pic>
      <p:pic>
        <p:nvPicPr>
          <p:cNvPr id="288" name="picture 288"/>
          <p:cNvPicPr>
            <a:picLocks noChangeAspect="1"/>
          </p:cNvPicPr>
          <p:nvPr/>
        </p:nvPicPr>
        <p:blipFill>
          <a:blip r:embed="rId64"/>
          <a:stretch>
            <a:fillRect/>
          </a:stretch>
        </p:blipFill>
        <p:spPr>
          <a:xfrm rot="21600000">
            <a:off x="1647444" y="1761744"/>
            <a:ext cx="280416" cy="158496"/>
          </a:xfrm>
          <a:prstGeom prst="rect">
            <a:avLst/>
          </a:prstGeom>
        </p:spPr>
      </p:pic>
      <p:pic>
        <p:nvPicPr>
          <p:cNvPr id="290" name="picture 290"/>
          <p:cNvPicPr>
            <a:picLocks noChangeAspect="1"/>
          </p:cNvPicPr>
          <p:nvPr/>
        </p:nvPicPr>
        <p:blipFill>
          <a:blip r:embed="rId65"/>
          <a:stretch>
            <a:fillRect/>
          </a:stretch>
        </p:blipFill>
        <p:spPr>
          <a:xfrm rot="21600000">
            <a:off x="2686812" y="5574792"/>
            <a:ext cx="303276" cy="143255"/>
          </a:xfrm>
          <a:prstGeom prst="rect">
            <a:avLst/>
          </a:prstGeom>
        </p:spPr>
      </p:pic>
      <p:pic>
        <p:nvPicPr>
          <p:cNvPr id="292" name="picture 292"/>
          <p:cNvPicPr>
            <a:picLocks noChangeAspect="1"/>
          </p:cNvPicPr>
          <p:nvPr/>
        </p:nvPicPr>
        <p:blipFill>
          <a:blip r:embed="rId66"/>
          <a:stretch>
            <a:fillRect/>
          </a:stretch>
        </p:blipFill>
        <p:spPr>
          <a:xfrm rot="21600000">
            <a:off x="5114544" y="3430524"/>
            <a:ext cx="557784" cy="77723"/>
          </a:xfrm>
          <a:prstGeom prst="rect">
            <a:avLst/>
          </a:prstGeom>
        </p:spPr>
      </p:pic>
      <p:pic>
        <p:nvPicPr>
          <p:cNvPr id="294" name="picture 294"/>
          <p:cNvPicPr>
            <a:picLocks noChangeAspect="1"/>
          </p:cNvPicPr>
          <p:nvPr/>
        </p:nvPicPr>
        <p:blipFill>
          <a:blip r:embed="rId67"/>
          <a:stretch>
            <a:fillRect/>
          </a:stretch>
        </p:blipFill>
        <p:spPr>
          <a:xfrm rot="21600000">
            <a:off x="10645140" y="3229356"/>
            <a:ext cx="327659" cy="131064"/>
          </a:xfrm>
          <a:prstGeom prst="rect">
            <a:avLst/>
          </a:prstGeom>
        </p:spPr>
      </p:pic>
      <p:pic>
        <p:nvPicPr>
          <p:cNvPr id="296" name="picture 296"/>
          <p:cNvPicPr>
            <a:picLocks noChangeAspect="1"/>
          </p:cNvPicPr>
          <p:nvPr/>
        </p:nvPicPr>
        <p:blipFill>
          <a:blip r:embed="rId68"/>
          <a:stretch>
            <a:fillRect/>
          </a:stretch>
        </p:blipFill>
        <p:spPr>
          <a:xfrm rot="21600000">
            <a:off x="7365492" y="3869436"/>
            <a:ext cx="202692" cy="211835"/>
          </a:xfrm>
          <a:prstGeom prst="rect">
            <a:avLst/>
          </a:prstGeom>
        </p:spPr>
      </p:pic>
      <p:pic>
        <p:nvPicPr>
          <p:cNvPr id="298" name="picture 298"/>
          <p:cNvPicPr>
            <a:picLocks noChangeAspect="1"/>
          </p:cNvPicPr>
          <p:nvPr/>
        </p:nvPicPr>
        <p:blipFill>
          <a:blip r:embed="rId69"/>
          <a:stretch>
            <a:fillRect/>
          </a:stretch>
        </p:blipFill>
        <p:spPr>
          <a:xfrm rot="21600000">
            <a:off x="7257288" y="2038894"/>
            <a:ext cx="419100" cy="101890"/>
          </a:xfrm>
          <a:prstGeom prst="rect">
            <a:avLst/>
          </a:prstGeom>
        </p:spPr>
      </p:pic>
      <p:pic>
        <p:nvPicPr>
          <p:cNvPr id="300" name="picture 300"/>
          <p:cNvPicPr>
            <a:picLocks noChangeAspect="1"/>
          </p:cNvPicPr>
          <p:nvPr/>
        </p:nvPicPr>
        <p:blipFill>
          <a:blip r:embed="rId70"/>
          <a:stretch>
            <a:fillRect/>
          </a:stretch>
        </p:blipFill>
        <p:spPr>
          <a:xfrm rot="21600000">
            <a:off x="4640381" y="5222151"/>
            <a:ext cx="206137" cy="203884"/>
          </a:xfrm>
          <a:prstGeom prst="rect">
            <a:avLst/>
          </a:prstGeom>
        </p:spPr>
      </p:pic>
      <p:pic>
        <p:nvPicPr>
          <p:cNvPr id="302" name="picture 302"/>
          <p:cNvPicPr>
            <a:picLocks noChangeAspect="1"/>
          </p:cNvPicPr>
          <p:nvPr/>
        </p:nvPicPr>
        <p:blipFill>
          <a:blip r:embed="rId71"/>
          <a:stretch>
            <a:fillRect/>
          </a:stretch>
        </p:blipFill>
        <p:spPr>
          <a:xfrm rot="21600000">
            <a:off x="932688" y="1740408"/>
            <a:ext cx="204216" cy="204215"/>
          </a:xfrm>
          <a:prstGeom prst="rect">
            <a:avLst/>
          </a:prstGeom>
        </p:spPr>
      </p:pic>
      <p:sp>
        <p:nvSpPr>
          <p:cNvPr id="304" name="textbox 304"/>
          <p:cNvSpPr/>
          <p:nvPr/>
        </p:nvSpPr>
        <p:spPr>
          <a:xfrm>
            <a:off x="1101343" y="2991103"/>
            <a:ext cx="492125" cy="1143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97000"/>
              </a:lnSpc>
            </a:pPr>
            <a:r>
              <a:rPr sz="600" kern="0" spc="20" dirty="0">
                <a:solidFill>
                  <a:srgbClr val="DA0D2C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BECK</a:t>
            </a:r>
            <a:r>
              <a:rPr sz="600" kern="0" spc="20" dirty="0">
                <a:solidFill>
                  <a:srgbClr val="DA0D2C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</a:t>
            </a:r>
            <a:r>
              <a:rPr sz="600" kern="0" spc="20" dirty="0">
                <a:solidFill>
                  <a:srgbClr val="DA0D2C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HOFF</a:t>
            </a:r>
            <a:endParaRPr sz="600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pic>
        <p:nvPicPr>
          <p:cNvPr id="306" name="picture 306"/>
          <p:cNvPicPr>
            <a:picLocks noChangeAspect="1"/>
          </p:cNvPicPr>
          <p:nvPr/>
        </p:nvPicPr>
        <p:blipFill>
          <a:blip r:embed="rId72"/>
          <a:stretch>
            <a:fillRect/>
          </a:stretch>
        </p:blipFill>
        <p:spPr>
          <a:xfrm rot="21600000">
            <a:off x="1936417" y="4054203"/>
            <a:ext cx="258493" cy="159439"/>
          </a:xfrm>
          <a:prstGeom prst="rect">
            <a:avLst/>
          </a:prstGeom>
        </p:spPr>
      </p:pic>
      <p:pic>
        <p:nvPicPr>
          <p:cNvPr id="308" name="picture 308"/>
          <p:cNvPicPr>
            <a:picLocks noChangeAspect="1"/>
          </p:cNvPicPr>
          <p:nvPr/>
        </p:nvPicPr>
        <p:blipFill>
          <a:blip r:embed="rId73"/>
          <a:stretch>
            <a:fillRect/>
          </a:stretch>
        </p:blipFill>
        <p:spPr>
          <a:xfrm rot="21600000">
            <a:off x="9889236" y="1793747"/>
            <a:ext cx="359664" cy="114300"/>
          </a:xfrm>
          <a:prstGeom prst="rect">
            <a:avLst/>
          </a:prstGeom>
        </p:spPr>
      </p:pic>
      <p:pic>
        <p:nvPicPr>
          <p:cNvPr id="310" name="picture 310"/>
          <p:cNvPicPr>
            <a:picLocks noChangeAspect="1"/>
          </p:cNvPicPr>
          <p:nvPr/>
        </p:nvPicPr>
        <p:blipFill>
          <a:blip r:embed="rId74"/>
          <a:stretch>
            <a:fillRect/>
          </a:stretch>
        </p:blipFill>
        <p:spPr>
          <a:xfrm rot="21600000">
            <a:off x="7898892" y="2503932"/>
            <a:ext cx="518159" cy="79247"/>
          </a:xfrm>
          <a:prstGeom prst="rect">
            <a:avLst/>
          </a:prstGeom>
        </p:spPr>
      </p:pic>
      <p:sp>
        <p:nvSpPr>
          <p:cNvPr id="312" name="textbox 312"/>
          <p:cNvSpPr/>
          <p:nvPr/>
        </p:nvSpPr>
        <p:spPr>
          <a:xfrm>
            <a:off x="7268972" y="4432807"/>
            <a:ext cx="415925" cy="1308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86000"/>
              </a:lnSpc>
            </a:pPr>
            <a:r>
              <a:rPr sz="800" kern="0" spc="-20" dirty="0">
                <a:solidFill>
                  <a:srgbClr val="DB7857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tecnol</a:t>
            </a:r>
            <a:r>
              <a:rPr sz="800" kern="0" spc="-20" dirty="0">
                <a:solidFill>
                  <a:srgbClr val="DB7857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</a:t>
            </a:r>
            <a:r>
              <a:rPr sz="800" kern="0" spc="-20" dirty="0">
                <a:solidFill>
                  <a:srgbClr val="DB7857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ite</a:t>
            </a:r>
            <a:endParaRPr sz="800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pic>
        <p:nvPicPr>
          <p:cNvPr id="314" name="picture 314"/>
          <p:cNvPicPr>
            <a:picLocks noChangeAspect="1"/>
          </p:cNvPicPr>
          <p:nvPr/>
        </p:nvPicPr>
        <p:blipFill>
          <a:blip r:embed="rId75"/>
          <a:stretch>
            <a:fillRect/>
          </a:stretch>
        </p:blipFill>
        <p:spPr>
          <a:xfrm rot="21600000">
            <a:off x="7299960" y="2482596"/>
            <a:ext cx="333756" cy="121920"/>
          </a:xfrm>
          <a:prstGeom prst="rect">
            <a:avLst/>
          </a:prstGeom>
        </p:spPr>
      </p:pic>
      <p:sp>
        <p:nvSpPr>
          <p:cNvPr id="316" name="textbox 316"/>
          <p:cNvSpPr/>
          <p:nvPr/>
        </p:nvSpPr>
        <p:spPr>
          <a:xfrm>
            <a:off x="7260024" y="3202939"/>
            <a:ext cx="412115" cy="1308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86000"/>
              </a:lnSpc>
            </a:pPr>
            <a:r>
              <a:rPr sz="800" kern="0" spc="-20" dirty="0">
                <a:solidFill>
                  <a:srgbClr val="459860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intel</a:t>
            </a:r>
            <a:r>
              <a:rPr sz="800" kern="0" spc="-20" dirty="0">
                <a:solidFill>
                  <a:srgbClr val="459860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</a:t>
            </a:r>
            <a:r>
              <a:rPr sz="800" kern="0" spc="-20" dirty="0">
                <a:solidFill>
                  <a:srgbClr val="459860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bras</a:t>
            </a:r>
            <a:endParaRPr sz="800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pic>
        <p:nvPicPr>
          <p:cNvPr id="318" name="picture 318"/>
          <p:cNvPicPr>
            <a:picLocks noChangeAspect="1"/>
          </p:cNvPicPr>
          <p:nvPr/>
        </p:nvPicPr>
        <p:blipFill>
          <a:blip r:embed="rId76"/>
          <a:stretch>
            <a:fillRect/>
          </a:stretch>
        </p:blipFill>
        <p:spPr>
          <a:xfrm rot="21600000">
            <a:off x="3870959" y="4285488"/>
            <a:ext cx="419100" cy="96011"/>
          </a:xfrm>
          <a:prstGeom prst="rect">
            <a:avLst/>
          </a:prstGeom>
        </p:spPr>
      </p:pic>
      <p:pic>
        <p:nvPicPr>
          <p:cNvPr id="320" name="picture 320"/>
          <p:cNvPicPr>
            <a:picLocks noChangeAspect="1"/>
          </p:cNvPicPr>
          <p:nvPr/>
        </p:nvPicPr>
        <p:blipFill>
          <a:blip r:embed="rId77"/>
          <a:stretch>
            <a:fillRect/>
          </a:stretch>
        </p:blipFill>
        <p:spPr>
          <a:xfrm rot="21600000">
            <a:off x="4500372" y="4299203"/>
            <a:ext cx="489203" cy="80772"/>
          </a:xfrm>
          <a:prstGeom prst="rect">
            <a:avLst/>
          </a:prstGeom>
        </p:spPr>
      </p:pic>
      <p:pic>
        <p:nvPicPr>
          <p:cNvPr id="322" name="picture 322"/>
          <p:cNvPicPr>
            <a:picLocks noChangeAspect="1"/>
          </p:cNvPicPr>
          <p:nvPr/>
        </p:nvPicPr>
        <p:blipFill>
          <a:blip r:embed="rId78"/>
          <a:stretch>
            <a:fillRect/>
          </a:stretch>
        </p:blipFill>
        <p:spPr>
          <a:xfrm rot="21600000">
            <a:off x="3989832" y="5571744"/>
            <a:ext cx="179832" cy="219455"/>
          </a:xfrm>
          <a:prstGeom prst="rect">
            <a:avLst/>
          </a:prstGeom>
        </p:spPr>
      </p:pic>
      <p:pic>
        <p:nvPicPr>
          <p:cNvPr id="324" name="picture 324"/>
          <p:cNvPicPr>
            <a:picLocks noChangeAspect="1"/>
          </p:cNvPicPr>
          <p:nvPr/>
        </p:nvPicPr>
        <p:blipFill>
          <a:blip r:embed="rId79"/>
          <a:stretch>
            <a:fillRect/>
          </a:stretch>
        </p:blipFill>
        <p:spPr>
          <a:xfrm rot="21600000">
            <a:off x="1251204" y="1770887"/>
            <a:ext cx="280416" cy="140208"/>
          </a:xfrm>
          <a:prstGeom prst="rect">
            <a:avLst/>
          </a:prstGeom>
        </p:spPr>
      </p:pic>
      <p:pic>
        <p:nvPicPr>
          <p:cNvPr id="326" name="picture 326"/>
          <p:cNvPicPr>
            <a:picLocks noChangeAspect="1"/>
          </p:cNvPicPr>
          <p:nvPr/>
        </p:nvPicPr>
        <p:blipFill>
          <a:blip r:embed="rId80"/>
          <a:stretch>
            <a:fillRect/>
          </a:stretch>
        </p:blipFill>
        <p:spPr>
          <a:xfrm rot="21600000">
            <a:off x="9889471" y="2355965"/>
            <a:ext cx="430823" cy="90885"/>
          </a:xfrm>
          <a:prstGeom prst="rect">
            <a:avLst/>
          </a:prstGeom>
        </p:spPr>
      </p:pic>
      <p:pic>
        <p:nvPicPr>
          <p:cNvPr id="328" name="picture 328"/>
          <p:cNvPicPr>
            <a:picLocks noChangeAspect="1"/>
          </p:cNvPicPr>
          <p:nvPr/>
        </p:nvPicPr>
        <p:blipFill>
          <a:blip r:embed="rId81"/>
          <a:stretch>
            <a:fillRect/>
          </a:stretch>
        </p:blipFill>
        <p:spPr>
          <a:xfrm rot="21600000">
            <a:off x="9177527" y="4338828"/>
            <a:ext cx="449580" cy="86867"/>
          </a:xfrm>
          <a:prstGeom prst="rect">
            <a:avLst/>
          </a:prstGeom>
        </p:spPr>
      </p:pic>
      <p:pic>
        <p:nvPicPr>
          <p:cNvPr id="330" name="picture 330"/>
          <p:cNvPicPr>
            <a:picLocks noChangeAspect="1"/>
          </p:cNvPicPr>
          <p:nvPr/>
        </p:nvPicPr>
        <p:blipFill>
          <a:blip r:embed="rId82"/>
          <a:stretch>
            <a:fillRect/>
          </a:stretch>
        </p:blipFill>
        <p:spPr>
          <a:xfrm rot="21600000">
            <a:off x="10593324" y="1793748"/>
            <a:ext cx="359664" cy="108203"/>
          </a:xfrm>
          <a:prstGeom prst="rect">
            <a:avLst/>
          </a:prstGeom>
        </p:spPr>
      </p:pic>
      <p:sp>
        <p:nvSpPr>
          <p:cNvPr id="332" name="textbox 332"/>
          <p:cNvSpPr/>
          <p:nvPr/>
        </p:nvSpPr>
        <p:spPr>
          <a:xfrm>
            <a:off x="10655691" y="4283456"/>
            <a:ext cx="315595" cy="1600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algn="r" rtl="0" eaLnBrk="0">
              <a:lnSpc>
                <a:spcPts val="1055"/>
              </a:lnSpc>
            </a:pPr>
            <a:r>
              <a:rPr sz="800" kern="0" spc="-50" dirty="0">
                <a:solidFill>
                  <a:srgbClr val="6F505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索菲亞</a:t>
            </a:r>
            <a:endParaRPr sz="8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pic>
        <p:nvPicPr>
          <p:cNvPr id="334" name="picture 334"/>
          <p:cNvPicPr>
            <a:picLocks noChangeAspect="1"/>
          </p:cNvPicPr>
          <p:nvPr/>
        </p:nvPicPr>
        <p:blipFill>
          <a:blip r:embed="rId83"/>
          <a:stretch>
            <a:fillRect/>
          </a:stretch>
        </p:blipFill>
        <p:spPr>
          <a:xfrm rot="21600000">
            <a:off x="6592824" y="2741676"/>
            <a:ext cx="306323" cy="126491"/>
          </a:xfrm>
          <a:prstGeom prst="rect">
            <a:avLst/>
          </a:prstGeom>
        </p:spPr>
      </p:pic>
      <p:pic>
        <p:nvPicPr>
          <p:cNvPr id="336" name="picture 336"/>
          <p:cNvPicPr>
            <a:picLocks noChangeAspect="1"/>
          </p:cNvPicPr>
          <p:nvPr/>
        </p:nvPicPr>
        <p:blipFill>
          <a:blip r:embed="rId84"/>
          <a:stretch>
            <a:fillRect/>
          </a:stretch>
        </p:blipFill>
        <p:spPr>
          <a:xfrm rot="21600000">
            <a:off x="1979676" y="4626864"/>
            <a:ext cx="196595" cy="196595"/>
          </a:xfrm>
          <a:prstGeom prst="rect">
            <a:avLst/>
          </a:prstGeom>
        </p:spPr>
      </p:pic>
      <p:pic>
        <p:nvPicPr>
          <p:cNvPr id="338" name="picture 338"/>
          <p:cNvPicPr>
            <a:picLocks noChangeAspect="1"/>
          </p:cNvPicPr>
          <p:nvPr/>
        </p:nvPicPr>
        <p:blipFill>
          <a:blip r:embed="rId85"/>
          <a:stretch>
            <a:fillRect/>
          </a:stretch>
        </p:blipFill>
        <p:spPr>
          <a:xfrm rot="21600000">
            <a:off x="10675382" y="2610714"/>
            <a:ext cx="303609" cy="126288"/>
          </a:xfrm>
          <a:prstGeom prst="rect">
            <a:avLst/>
          </a:prstGeom>
        </p:spPr>
      </p:pic>
      <p:pic>
        <p:nvPicPr>
          <p:cNvPr id="340" name="picture 340"/>
          <p:cNvPicPr>
            <a:picLocks noChangeAspect="1"/>
          </p:cNvPicPr>
          <p:nvPr/>
        </p:nvPicPr>
        <p:blipFill>
          <a:blip r:embed="rId86"/>
          <a:stretch>
            <a:fillRect/>
          </a:stretch>
        </p:blipFill>
        <p:spPr>
          <a:xfrm rot="21600000">
            <a:off x="7206996" y="2275331"/>
            <a:ext cx="521207" cy="73152"/>
          </a:xfrm>
          <a:prstGeom prst="rect">
            <a:avLst/>
          </a:prstGeom>
        </p:spPr>
      </p:pic>
      <p:pic>
        <p:nvPicPr>
          <p:cNvPr id="342" name="picture 342"/>
          <p:cNvPicPr>
            <a:picLocks noChangeAspect="1"/>
          </p:cNvPicPr>
          <p:nvPr/>
        </p:nvPicPr>
        <p:blipFill>
          <a:blip r:embed="rId87"/>
          <a:stretch>
            <a:fillRect/>
          </a:stretch>
        </p:blipFill>
        <p:spPr>
          <a:xfrm rot="21600000">
            <a:off x="7975831" y="1806549"/>
            <a:ext cx="364282" cy="104241"/>
          </a:xfrm>
          <a:prstGeom prst="rect">
            <a:avLst/>
          </a:prstGeom>
        </p:spPr>
      </p:pic>
      <p:sp>
        <p:nvSpPr>
          <p:cNvPr id="344" name="textbox 344"/>
          <p:cNvSpPr/>
          <p:nvPr/>
        </p:nvSpPr>
        <p:spPr>
          <a:xfrm>
            <a:off x="3867888" y="3012948"/>
            <a:ext cx="429894" cy="11937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88000"/>
              </a:lnSpc>
            </a:pPr>
            <a:r>
              <a:rPr sz="700" kern="0" spc="40" dirty="0">
                <a:solidFill>
                  <a:srgbClr val="246CC0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PHl</a:t>
            </a:r>
            <a:r>
              <a:rPr sz="700" kern="0" spc="40" dirty="0">
                <a:solidFill>
                  <a:srgbClr val="246CC0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</a:t>
            </a:r>
            <a:r>
              <a:rPr sz="700" kern="0" spc="40" dirty="0">
                <a:solidFill>
                  <a:srgbClr val="246CC0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LIPS</a:t>
            </a:r>
            <a:endParaRPr sz="700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pic>
        <p:nvPicPr>
          <p:cNvPr id="346" name="picture 346"/>
          <p:cNvPicPr>
            <a:picLocks noChangeAspect="1"/>
          </p:cNvPicPr>
          <p:nvPr/>
        </p:nvPicPr>
        <p:blipFill>
          <a:blip r:embed="rId88"/>
          <a:stretch>
            <a:fillRect/>
          </a:stretch>
        </p:blipFill>
        <p:spPr>
          <a:xfrm rot="21600000">
            <a:off x="4604004" y="3700271"/>
            <a:ext cx="278891" cy="134111"/>
          </a:xfrm>
          <a:prstGeom prst="rect">
            <a:avLst/>
          </a:prstGeom>
        </p:spPr>
      </p:pic>
      <p:pic>
        <p:nvPicPr>
          <p:cNvPr id="348" name="picture 348"/>
          <p:cNvPicPr>
            <a:picLocks noChangeAspect="1"/>
          </p:cNvPicPr>
          <p:nvPr/>
        </p:nvPicPr>
        <p:blipFill>
          <a:blip r:embed="rId89"/>
          <a:stretch>
            <a:fillRect/>
          </a:stretch>
        </p:blipFill>
        <p:spPr>
          <a:xfrm rot="21600000">
            <a:off x="7286244" y="1796796"/>
            <a:ext cx="362711" cy="102108"/>
          </a:xfrm>
          <a:prstGeom prst="rect">
            <a:avLst/>
          </a:prstGeom>
        </p:spPr>
      </p:pic>
      <p:pic>
        <p:nvPicPr>
          <p:cNvPr id="350" name="picture 350"/>
          <p:cNvPicPr>
            <a:picLocks noChangeAspect="1"/>
          </p:cNvPicPr>
          <p:nvPr/>
        </p:nvPicPr>
        <p:blipFill>
          <a:blip r:embed="rId90"/>
          <a:stretch>
            <a:fillRect/>
          </a:stretch>
        </p:blipFill>
        <p:spPr>
          <a:xfrm rot="21600000">
            <a:off x="6623304" y="4689169"/>
            <a:ext cx="329184" cy="112148"/>
          </a:xfrm>
          <a:prstGeom prst="rect">
            <a:avLst/>
          </a:prstGeom>
        </p:spPr>
      </p:pic>
      <p:pic>
        <p:nvPicPr>
          <p:cNvPr id="352" name="picture 352"/>
          <p:cNvPicPr>
            <a:picLocks noChangeAspect="1"/>
          </p:cNvPicPr>
          <p:nvPr/>
        </p:nvPicPr>
        <p:blipFill>
          <a:blip r:embed="rId91"/>
          <a:stretch>
            <a:fillRect/>
          </a:stretch>
        </p:blipFill>
        <p:spPr>
          <a:xfrm rot="21600000">
            <a:off x="1927747" y="4362309"/>
            <a:ext cx="301977" cy="120791"/>
          </a:xfrm>
          <a:prstGeom prst="rect">
            <a:avLst/>
          </a:prstGeom>
        </p:spPr>
      </p:pic>
      <p:pic>
        <p:nvPicPr>
          <p:cNvPr id="354" name="picture 354"/>
          <p:cNvPicPr>
            <a:picLocks noChangeAspect="1"/>
          </p:cNvPicPr>
          <p:nvPr/>
        </p:nvPicPr>
        <p:blipFill>
          <a:blip r:embed="rId92"/>
          <a:stretch>
            <a:fillRect/>
          </a:stretch>
        </p:blipFill>
        <p:spPr>
          <a:xfrm rot="21600000">
            <a:off x="6620256" y="4448556"/>
            <a:ext cx="277368" cy="131064"/>
          </a:xfrm>
          <a:prstGeom prst="rect">
            <a:avLst/>
          </a:prstGeom>
        </p:spPr>
      </p:pic>
      <p:pic>
        <p:nvPicPr>
          <p:cNvPr id="356" name="picture 356"/>
          <p:cNvPicPr>
            <a:picLocks noChangeAspect="1"/>
          </p:cNvPicPr>
          <p:nvPr/>
        </p:nvPicPr>
        <p:blipFill>
          <a:blip r:embed="rId93"/>
          <a:stretch>
            <a:fillRect/>
          </a:stretch>
        </p:blipFill>
        <p:spPr>
          <a:xfrm rot="21600000">
            <a:off x="5306949" y="5227094"/>
            <a:ext cx="174497" cy="206304"/>
          </a:xfrm>
          <a:prstGeom prst="rect">
            <a:avLst/>
          </a:prstGeom>
        </p:spPr>
      </p:pic>
      <p:pic>
        <p:nvPicPr>
          <p:cNvPr id="358" name="picture 358"/>
          <p:cNvPicPr>
            <a:picLocks noChangeAspect="1"/>
          </p:cNvPicPr>
          <p:nvPr/>
        </p:nvPicPr>
        <p:blipFill>
          <a:blip r:embed="rId94"/>
          <a:stretch>
            <a:fillRect/>
          </a:stretch>
        </p:blipFill>
        <p:spPr>
          <a:xfrm rot="21600000">
            <a:off x="9162288" y="2350007"/>
            <a:ext cx="480059" cy="74676"/>
          </a:xfrm>
          <a:prstGeom prst="rect">
            <a:avLst/>
          </a:prstGeom>
        </p:spPr>
      </p:pic>
      <p:pic>
        <p:nvPicPr>
          <p:cNvPr id="360" name="picture 360"/>
          <p:cNvPicPr>
            <a:picLocks noChangeAspect="1"/>
          </p:cNvPicPr>
          <p:nvPr/>
        </p:nvPicPr>
        <p:blipFill>
          <a:blip r:embed="rId95"/>
          <a:stretch>
            <a:fillRect/>
          </a:stretch>
        </p:blipFill>
        <p:spPr>
          <a:xfrm rot="21600000">
            <a:off x="3976196" y="5236464"/>
            <a:ext cx="208627" cy="170688"/>
          </a:xfrm>
          <a:prstGeom prst="rect">
            <a:avLst/>
          </a:prstGeom>
        </p:spPr>
      </p:pic>
      <p:pic>
        <p:nvPicPr>
          <p:cNvPr id="362" name="picture 362"/>
          <p:cNvPicPr>
            <a:picLocks noChangeAspect="1"/>
          </p:cNvPicPr>
          <p:nvPr/>
        </p:nvPicPr>
        <p:blipFill>
          <a:blip r:embed="rId96"/>
          <a:stretch>
            <a:fillRect/>
          </a:stretch>
        </p:blipFill>
        <p:spPr>
          <a:xfrm rot="21600000">
            <a:off x="9127808" y="2065296"/>
            <a:ext cx="549020" cy="64839"/>
          </a:xfrm>
          <a:prstGeom prst="rect">
            <a:avLst/>
          </a:prstGeom>
        </p:spPr>
      </p:pic>
      <p:sp>
        <p:nvSpPr>
          <p:cNvPr id="364" name="textbox 364"/>
          <p:cNvSpPr/>
          <p:nvPr/>
        </p:nvSpPr>
        <p:spPr>
          <a:xfrm>
            <a:off x="1816322" y="3824224"/>
            <a:ext cx="523240" cy="9715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94000"/>
              </a:lnSpc>
            </a:pPr>
            <a:r>
              <a:rPr sz="500" kern="0" spc="60" dirty="0">
                <a:solidFill>
                  <a:srgbClr val="414141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ka</a:t>
            </a:r>
            <a:r>
              <a:rPr sz="500" kern="0" spc="80" dirty="0">
                <a:solidFill>
                  <a:srgbClr val="414141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</a:t>
            </a:r>
            <a:r>
              <a:rPr sz="500" kern="0" spc="60" dirty="0">
                <a:solidFill>
                  <a:srgbClr val="50504C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adas凯迪仕</a:t>
            </a:r>
            <a:endParaRPr sz="5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pic>
        <p:nvPicPr>
          <p:cNvPr id="366" name="picture 366"/>
          <p:cNvPicPr>
            <a:picLocks noChangeAspect="1"/>
          </p:cNvPicPr>
          <p:nvPr/>
        </p:nvPicPr>
        <p:blipFill>
          <a:blip r:embed="rId97"/>
          <a:stretch>
            <a:fillRect/>
          </a:stretch>
        </p:blipFill>
        <p:spPr>
          <a:xfrm rot="21600000">
            <a:off x="6646164" y="3633869"/>
            <a:ext cx="179831" cy="197466"/>
          </a:xfrm>
          <a:prstGeom prst="rect">
            <a:avLst/>
          </a:prstGeom>
        </p:spPr>
      </p:pic>
      <p:sp>
        <p:nvSpPr>
          <p:cNvPr id="368" name="textbox 368"/>
          <p:cNvSpPr/>
          <p:nvPr/>
        </p:nvSpPr>
        <p:spPr>
          <a:xfrm>
            <a:off x="7233919" y="4912867"/>
            <a:ext cx="466090" cy="1047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87000"/>
              </a:lnSpc>
            </a:pPr>
            <a:r>
              <a:rPr sz="600" kern="0" spc="110" dirty="0">
                <a:solidFill>
                  <a:srgbClr val="205F9E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crompton</a:t>
            </a:r>
            <a:endParaRPr sz="600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pic>
        <p:nvPicPr>
          <p:cNvPr id="370" name="picture 370"/>
          <p:cNvPicPr>
            <a:picLocks noChangeAspect="1"/>
          </p:cNvPicPr>
          <p:nvPr/>
        </p:nvPicPr>
        <p:blipFill>
          <a:blip r:embed="rId98"/>
          <a:stretch>
            <a:fillRect/>
          </a:stretch>
        </p:blipFill>
        <p:spPr>
          <a:xfrm rot="21600000">
            <a:off x="2746248" y="4884420"/>
            <a:ext cx="185928" cy="185928"/>
          </a:xfrm>
          <a:prstGeom prst="rect">
            <a:avLst/>
          </a:prstGeom>
        </p:spPr>
      </p:pic>
      <p:pic>
        <p:nvPicPr>
          <p:cNvPr id="372" name="picture 372"/>
          <p:cNvPicPr>
            <a:picLocks noChangeAspect="1"/>
          </p:cNvPicPr>
          <p:nvPr/>
        </p:nvPicPr>
        <p:blipFill>
          <a:blip r:embed="rId99"/>
          <a:stretch>
            <a:fillRect/>
          </a:stretch>
        </p:blipFill>
        <p:spPr>
          <a:xfrm rot="21600000">
            <a:off x="9909048" y="2904744"/>
            <a:ext cx="388619" cy="88391"/>
          </a:xfrm>
          <a:prstGeom prst="rect">
            <a:avLst/>
          </a:prstGeom>
        </p:spPr>
      </p:pic>
      <p:pic>
        <p:nvPicPr>
          <p:cNvPr id="374" name="picture 374"/>
          <p:cNvPicPr>
            <a:picLocks noChangeAspect="1"/>
          </p:cNvPicPr>
          <p:nvPr/>
        </p:nvPicPr>
        <p:blipFill>
          <a:blip r:embed="rId100"/>
          <a:stretch>
            <a:fillRect/>
          </a:stretch>
        </p:blipFill>
        <p:spPr>
          <a:xfrm rot="21600000">
            <a:off x="8058912" y="4203555"/>
            <a:ext cx="249935" cy="134910"/>
          </a:xfrm>
          <a:prstGeom prst="rect">
            <a:avLst/>
          </a:prstGeom>
        </p:spPr>
      </p:pic>
      <p:sp>
        <p:nvSpPr>
          <p:cNvPr id="376" name="textbox 376"/>
          <p:cNvSpPr/>
          <p:nvPr/>
        </p:nvSpPr>
        <p:spPr>
          <a:xfrm>
            <a:off x="1909313" y="3227324"/>
            <a:ext cx="330200" cy="13525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90000"/>
              </a:lnSpc>
            </a:pPr>
            <a:r>
              <a:rPr sz="800" kern="0" spc="40" dirty="0">
                <a:solidFill>
                  <a:srgbClr val="0C73BB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simon</a:t>
            </a:r>
            <a:endParaRPr sz="800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pic>
        <p:nvPicPr>
          <p:cNvPr id="378" name="picture 378"/>
          <p:cNvPicPr>
            <a:picLocks noChangeAspect="1"/>
          </p:cNvPicPr>
          <p:nvPr/>
        </p:nvPicPr>
        <p:blipFill>
          <a:blip r:embed="rId101"/>
          <a:stretch>
            <a:fillRect/>
          </a:stretch>
        </p:blipFill>
        <p:spPr>
          <a:xfrm rot="21600000">
            <a:off x="1257300" y="4904232"/>
            <a:ext cx="181355" cy="181355"/>
          </a:xfrm>
          <a:prstGeom prst="rect">
            <a:avLst/>
          </a:prstGeom>
        </p:spPr>
      </p:pic>
      <p:pic>
        <p:nvPicPr>
          <p:cNvPr id="380" name="picture 380"/>
          <p:cNvPicPr>
            <a:picLocks noChangeAspect="1"/>
          </p:cNvPicPr>
          <p:nvPr/>
        </p:nvPicPr>
        <p:blipFill>
          <a:blip r:embed="rId102"/>
          <a:stretch>
            <a:fillRect/>
          </a:stretch>
        </p:blipFill>
        <p:spPr>
          <a:xfrm rot="21600000">
            <a:off x="8020472" y="2287930"/>
            <a:ext cx="288543" cy="110642"/>
          </a:xfrm>
          <a:prstGeom prst="rect">
            <a:avLst/>
          </a:prstGeom>
        </p:spPr>
      </p:pic>
      <p:pic>
        <p:nvPicPr>
          <p:cNvPr id="382" name="picture 382"/>
          <p:cNvPicPr>
            <a:picLocks noChangeAspect="1"/>
          </p:cNvPicPr>
          <p:nvPr/>
        </p:nvPicPr>
        <p:blipFill>
          <a:blip r:embed="rId103"/>
          <a:stretch>
            <a:fillRect/>
          </a:stretch>
        </p:blipFill>
        <p:spPr>
          <a:xfrm rot="21600000">
            <a:off x="8033004" y="2020824"/>
            <a:ext cx="249935" cy="124967"/>
          </a:xfrm>
          <a:prstGeom prst="rect">
            <a:avLst/>
          </a:prstGeom>
        </p:spPr>
      </p:pic>
      <p:pic>
        <p:nvPicPr>
          <p:cNvPr id="384" name="picture 384"/>
          <p:cNvPicPr>
            <a:picLocks noChangeAspect="1"/>
          </p:cNvPicPr>
          <p:nvPr/>
        </p:nvPicPr>
        <p:blipFill>
          <a:blip r:embed="rId104"/>
          <a:stretch>
            <a:fillRect/>
          </a:stretch>
        </p:blipFill>
        <p:spPr>
          <a:xfrm rot="21600000">
            <a:off x="6640067" y="3909059"/>
            <a:ext cx="195071" cy="160020"/>
          </a:xfrm>
          <a:prstGeom prst="rect">
            <a:avLst/>
          </a:prstGeom>
        </p:spPr>
      </p:pic>
      <p:pic>
        <p:nvPicPr>
          <p:cNvPr id="386" name="picture 386"/>
          <p:cNvPicPr>
            <a:picLocks noChangeAspect="1"/>
          </p:cNvPicPr>
          <p:nvPr/>
        </p:nvPicPr>
        <p:blipFill>
          <a:blip r:embed="rId105"/>
          <a:stretch>
            <a:fillRect/>
          </a:stretch>
        </p:blipFill>
        <p:spPr>
          <a:xfrm rot="21600000">
            <a:off x="8019288" y="2991612"/>
            <a:ext cx="277368" cy="111252"/>
          </a:xfrm>
          <a:prstGeom prst="rect">
            <a:avLst/>
          </a:prstGeom>
        </p:spPr>
      </p:pic>
      <p:sp>
        <p:nvSpPr>
          <p:cNvPr id="388" name="textbox 388"/>
          <p:cNvSpPr/>
          <p:nvPr/>
        </p:nvSpPr>
        <p:spPr>
          <a:xfrm>
            <a:off x="9209024" y="2884424"/>
            <a:ext cx="385445" cy="10985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92000"/>
              </a:lnSpc>
            </a:pPr>
            <a:r>
              <a:rPr sz="600" kern="0" spc="50" dirty="0">
                <a:solidFill>
                  <a:srgbClr val="17639B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ME</a:t>
            </a:r>
            <a:r>
              <a:rPr sz="600" kern="0" spc="50" dirty="0">
                <a:solidFill>
                  <a:srgbClr val="17639B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</a:t>
            </a:r>
            <a:r>
              <a:rPr sz="600" kern="0" spc="50" dirty="0">
                <a:solidFill>
                  <a:srgbClr val="265A87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LiNG</a:t>
            </a:r>
            <a:endParaRPr sz="600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pic>
        <p:nvPicPr>
          <p:cNvPr id="390" name="picture 390"/>
          <p:cNvPicPr>
            <a:picLocks noChangeAspect="1"/>
          </p:cNvPicPr>
          <p:nvPr/>
        </p:nvPicPr>
        <p:blipFill>
          <a:blip r:embed="rId106"/>
          <a:stretch>
            <a:fillRect/>
          </a:stretch>
        </p:blipFill>
        <p:spPr>
          <a:xfrm rot="21600000">
            <a:off x="8044906" y="3220021"/>
            <a:ext cx="214231" cy="136016"/>
          </a:xfrm>
          <a:prstGeom prst="rect">
            <a:avLst/>
          </a:prstGeom>
        </p:spPr>
      </p:pic>
      <p:pic>
        <p:nvPicPr>
          <p:cNvPr id="392" name="picture 392"/>
          <p:cNvPicPr>
            <a:picLocks noChangeAspect="1"/>
          </p:cNvPicPr>
          <p:nvPr/>
        </p:nvPicPr>
        <p:blipFill>
          <a:blip r:embed="rId107"/>
          <a:stretch>
            <a:fillRect/>
          </a:stretch>
        </p:blipFill>
        <p:spPr>
          <a:xfrm rot="21600000">
            <a:off x="9304020" y="3473195"/>
            <a:ext cx="196595" cy="147828"/>
          </a:xfrm>
          <a:prstGeom prst="rect">
            <a:avLst/>
          </a:prstGeom>
        </p:spPr>
      </p:pic>
      <p:pic>
        <p:nvPicPr>
          <p:cNvPr id="394" name="picture 394"/>
          <p:cNvPicPr>
            <a:picLocks noChangeAspect="1"/>
          </p:cNvPicPr>
          <p:nvPr/>
        </p:nvPicPr>
        <p:blipFill>
          <a:blip r:embed="rId108"/>
          <a:stretch>
            <a:fillRect/>
          </a:stretch>
        </p:blipFill>
        <p:spPr>
          <a:xfrm rot="21600000">
            <a:off x="8034527" y="4683252"/>
            <a:ext cx="284988" cy="100583"/>
          </a:xfrm>
          <a:prstGeom prst="rect">
            <a:avLst/>
          </a:prstGeom>
        </p:spPr>
      </p:pic>
      <p:pic>
        <p:nvPicPr>
          <p:cNvPr id="396" name="picture 396"/>
          <p:cNvPicPr>
            <a:picLocks noChangeAspect="1"/>
          </p:cNvPicPr>
          <p:nvPr/>
        </p:nvPicPr>
        <p:blipFill>
          <a:blip r:embed="rId109"/>
          <a:stretch>
            <a:fillRect/>
          </a:stretch>
        </p:blipFill>
        <p:spPr>
          <a:xfrm rot="21600000">
            <a:off x="4677156" y="5570220"/>
            <a:ext cx="134111" cy="211836"/>
          </a:xfrm>
          <a:prstGeom prst="rect">
            <a:avLst/>
          </a:prstGeom>
        </p:spPr>
      </p:pic>
      <p:pic>
        <p:nvPicPr>
          <p:cNvPr id="398" name="picture 398"/>
          <p:cNvPicPr>
            <a:picLocks noChangeAspect="1"/>
          </p:cNvPicPr>
          <p:nvPr/>
        </p:nvPicPr>
        <p:blipFill>
          <a:blip r:embed="rId110"/>
          <a:stretch>
            <a:fillRect/>
          </a:stretch>
        </p:blipFill>
        <p:spPr>
          <a:xfrm rot="21600000">
            <a:off x="7383780" y="5097780"/>
            <a:ext cx="167640" cy="167639"/>
          </a:xfrm>
          <a:prstGeom prst="rect">
            <a:avLst/>
          </a:prstGeom>
        </p:spPr>
      </p:pic>
      <p:pic>
        <p:nvPicPr>
          <p:cNvPr id="400" name="picture 400"/>
          <p:cNvPicPr>
            <a:picLocks noChangeAspect="1"/>
          </p:cNvPicPr>
          <p:nvPr/>
        </p:nvPicPr>
        <p:blipFill>
          <a:blip r:embed="rId111"/>
          <a:stretch>
            <a:fillRect/>
          </a:stretch>
        </p:blipFill>
        <p:spPr>
          <a:xfrm rot="21600000">
            <a:off x="1751076" y="2083308"/>
            <a:ext cx="292608" cy="96011"/>
          </a:xfrm>
          <a:prstGeom prst="rect">
            <a:avLst/>
          </a:prstGeom>
        </p:spPr>
      </p:pic>
      <p:pic>
        <p:nvPicPr>
          <p:cNvPr id="402" name="picture 402"/>
          <p:cNvPicPr>
            <a:picLocks noChangeAspect="1"/>
          </p:cNvPicPr>
          <p:nvPr/>
        </p:nvPicPr>
        <p:blipFill>
          <a:blip r:embed="rId112"/>
          <a:stretch>
            <a:fillRect/>
          </a:stretch>
        </p:blipFill>
        <p:spPr>
          <a:xfrm rot="21600000">
            <a:off x="4767072" y="2098548"/>
            <a:ext cx="347471" cy="80771"/>
          </a:xfrm>
          <a:prstGeom prst="rect">
            <a:avLst/>
          </a:prstGeom>
        </p:spPr>
      </p:pic>
      <p:pic>
        <p:nvPicPr>
          <p:cNvPr id="404" name="picture 404"/>
          <p:cNvPicPr>
            <a:picLocks noChangeAspect="1"/>
          </p:cNvPicPr>
          <p:nvPr/>
        </p:nvPicPr>
        <p:blipFill>
          <a:blip r:embed="rId113"/>
          <a:stretch>
            <a:fillRect/>
          </a:stretch>
        </p:blipFill>
        <p:spPr>
          <a:xfrm rot="21600000">
            <a:off x="1889585" y="5299424"/>
            <a:ext cx="375252" cy="73723"/>
          </a:xfrm>
          <a:prstGeom prst="rect">
            <a:avLst/>
          </a:prstGeom>
        </p:spPr>
      </p:pic>
      <p:sp>
        <p:nvSpPr>
          <p:cNvPr id="406" name="textbox 406"/>
          <p:cNvSpPr/>
          <p:nvPr/>
        </p:nvSpPr>
        <p:spPr>
          <a:xfrm>
            <a:off x="7269480" y="3688541"/>
            <a:ext cx="408940" cy="9715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78000"/>
              </a:lnSpc>
            </a:pPr>
            <a:r>
              <a:rPr sz="600" kern="0" spc="80" dirty="0">
                <a:solidFill>
                  <a:srgbClr val="1F1C17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STYLE口</a:t>
            </a:r>
            <a:endParaRPr sz="6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pic>
        <p:nvPicPr>
          <p:cNvPr id="408" name="picture 408"/>
          <p:cNvPicPr>
            <a:picLocks noChangeAspect="1"/>
          </p:cNvPicPr>
          <p:nvPr/>
        </p:nvPicPr>
        <p:blipFill>
          <a:blip r:embed="rId114"/>
          <a:stretch>
            <a:fillRect/>
          </a:stretch>
        </p:blipFill>
        <p:spPr>
          <a:xfrm rot="21600000">
            <a:off x="4221480" y="2112264"/>
            <a:ext cx="446532" cy="60959"/>
          </a:xfrm>
          <a:prstGeom prst="rect">
            <a:avLst/>
          </a:prstGeom>
        </p:spPr>
      </p:pic>
      <p:pic>
        <p:nvPicPr>
          <p:cNvPr id="410" name="picture 410"/>
          <p:cNvPicPr>
            <a:picLocks noChangeAspect="1"/>
          </p:cNvPicPr>
          <p:nvPr/>
        </p:nvPicPr>
        <p:blipFill>
          <a:blip r:embed="rId115"/>
          <a:stretch>
            <a:fillRect/>
          </a:stretch>
        </p:blipFill>
        <p:spPr>
          <a:xfrm rot="21600000">
            <a:off x="5565648" y="2087879"/>
            <a:ext cx="254508" cy="103632"/>
          </a:xfrm>
          <a:prstGeom prst="rect">
            <a:avLst/>
          </a:prstGeom>
        </p:spPr>
      </p:pic>
      <p:pic>
        <p:nvPicPr>
          <p:cNvPr id="412" name="picture 412"/>
          <p:cNvPicPr>
            <a:picLocks noChangeAspect="1"/>
          </p:cNvPicPr>
          <p:nvPr/>
        </p:nvPicPr>
        <p:blipFill>
          <a:blip r:embed="rId116"/>
          <a:stretch>
            <a:fillRect/>
          </a:stretch>
        </p:blipFill>
        <p:spPr>
          <a:xfrm rot="21600000">
            <a:off x="8005572" y="5160264"/>
            <a:ext cx="381000" cy="68579"/>
          </a:xfrm>
          <a:prstGeom prst="rect">
            <a:avLst/>
          </a:prstGeom>
        </p:spPr>
      </p:pic>
      <p:pic>
        <p:nvPicPr>
          <p:cNvPr id="414" name="picture 414"/>
          <p:cNvPicPr>
            <a:picLocks noChangeAspect="1"/>
          </p:cNvPicPr>
          <p:nvPr/>
        </p:nvPicPr>
        <p:blipFill>
          <a:blip r:embed="rId117"/>
          <a:stretch>
            <a:fillRect/>
          </a:stretch>
        </p:blipFill>
        <p:spPr>
          <a:xfrm rot="21600000">
            <a:off x="6568440" y="2301240"/>
            <a:ext cx="348995" cy="74676"/>
          </a:xfrm>
          <a:prstGeom prst="rect">
            <a:avLst/>
          </a:prstGeom>
        </p:spPr>
      </p:pic>
      <p:pic>
        <p:nvPicPr>
          <p:cNvPr id="416" name="picture 416"/>
          <p:cNvPicPr>
            <a:picLocks noChangeAspect="1"/>
          </p:cNvPicPr>
          <p:nvPr/>
        </p:nvPicPr>
        <p:blipFill>
          <a:blip r:embed="rId118"/>
          <a:stretch>
            <a:fillRect/>
          </a:stretch>
        </p:blipFill>
        <p:spPr>
          <a:xfrm rot="21600000">
            <a:off x="7376160" y="4189476"/>
            <a:ext cx="167640" cy="153923"/>
          </a:xfrm>
          <a:prstGeom prst="rect">
            <a:avLst/>
          </a:prstGeom>
        </p:spPr>
      </p:pic>
      <p:pic>
        <p:nvPicPr>
          <p:cNvPr id="418" name="picture 418"/>
          <p:cNvPicPr>
            <a:picLocks noChangeAspect="1"/>
          </p:cNvPicPr>
          <p:nvPr/>
        </p:nvPicPr>
        <p:blipFill>
          <a:blip r:embed="rId119"/>
          <a:stretch>
            <a:fillRect/>
          </a:stretch>
        </p:blipFill>
        <p:spPr>
          <a:xfrm rot="21600000">
            <a:off x="6647688" y="2474976"/>
            <a:ext cx="195071" cy="131064"/>
          </a:xfrm>
          <a:prstGeom prst="rect">
            <a:avLst/>
          </a:prstGeom>
        </p:spPr>
      </p:pic>
      <p:pic>
        <p:nvPicPr>
          <p:cNvPr id="420" name="picture 420"/>
          <p:cNvPicPr>
            <a:picLocks noChangeAspect="1"/>
          </p:cNvPicPr>
          <p:nvPr/>
        </p:nvPicPr>
        <p:blipFill>
          <a:blip r:embed="rId120"/>
          <a:stretch>
            <a:fillRect/>
          </a:stretch>
        </p:blipFill>
        <p:spPr>
          <a:xfrm rot="21600000">
            <a:off x="6652260" y="3422903"/>
            <a:ext cx="167640" cy="150876"/>
          </a:xfrm>
          <a:prstGeom prst="rect">
            <a:avLst/>
          </a:prstGeom>
        </p:spPr>
      </p:pic>
      <p:pic>
        <p:nvPicPr>
          <p:cNvPr id="422" name="picture 422"/>
          <p:cNvPicPr>
            <a:picLocks noChangeAspect="1"/>
          </p:cNvPicPr>
          <p:nvPr/>
        </p:nvPicPr>
        <p:blipFill>
          <a:blip r:embed="rId121"/>
          <a:stretch>
            <a:fillRect/>
          </a:stretch>
        </p:blipFill>
        <p:spPr>
          <a:xfrm rot="21600000">
            <a:off x="3915433" y="3417112"/>
            <a:ext cx="356246" cy="69494"/>
          </a:xfrm>
          <a:prstGeom prst="rect">
            <a:avLst/>
          </a:prstGeom>
        </p:spPr>
      </p:pic>
      <p:pic>
        <p:nvPicPr>
          <p:cNvPr id="424" name="picture 424"/>
          <p:cNvPicPr>
            <a:picLocks noChangeAspect="1"/>
          </p:cNvPicPr>
          <p:nvPr/>
        </p:nvPicPr>
        <p:blipFill>
          <a:blip r:embed="rId122"/>
          <a:stretch>
            <a:fillRect/>
          </a:stretch>
        </p:blipFill>
        <p:spPr>
          <a:xfrm rot="21600000">
            <a:off x="6557603" y="1818490"/>
            <a:ext cx="350859" cy="70462"/>
          </a:xfrm>
          <a:prstGeom prst="rect">
            <a:avLst/>
          </a:prstGeom>
        </p:spPr>
      </p:pic>
      <p:sp>
        <p:nvSpPr>
          <p:cNvPr id="426" name="textbox 426"/>
          <p:cNvSpPr/>
          <p:nvPr/>
        </p:nvSpPr>
        <p:spPr>
          <a:xfrm>
            <a:off x="5574284" y="1785619"/>
            <a:ext cx="283210" cy="11874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ts val="730"/>
              </a:lnSpc>
            </a:pPr>
            <a:r>
              <a:rPr sz="1000" kern="0" spc="100" dirty="0">
                <a:solidFill>
                  <a:srgbClr val="B01621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clar</a:t>
            </a: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428" name="textbox 428"/>
          <p:cNvSpPr/>
          <p:nvPr/>
        </p:nvSpPr>
        <p:spPr>
          <a:xfrm>
            <a:off x="1162707" y="4118864"/>
            <a:ext cx="346075" cy="990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80000"/>
              </a:lnSpc>
            </a:pPr>
            <a:r>
              <a:rPr sz="600" kern="0" spc="70" dirty="0">
                <a:solidFill>
                  <a:srgbClr val="2F6DA1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。</a:t>
            </a:r>
            <a:r>
              <a:rPr sz="600" kern="0" spc="70" dirty="0">
                <a:solidFill>
                  <a:srgbClr val="2F6DA1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PPLE</a:t>
            </a:r>
            <a:endParaRPr sz="600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sp>
        <p:nvSpPr>
          <p:cNvPr id="430" name="textbox 430"/>
          <p:cNvSpPr/>
          <p:nvPr/>
        </p:nvSpPr>
        <p:spPr>
          <a:xfrm>
            <a:off x="5199380" y="2076704"/>
            <a:ext cx="280035" cy="11557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66000"/>
              </a:lnSpc>
            </a:pPr>
            <a:r>
              <a:rPr sz="900" kern="0" spc="70" dirty="0">
                <a:solidFill>
                  <a:srgbClr val="3E82D4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idea</a:t>
            </a:r>
            <a:endParaRPr sz="900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pic>
        <p:nvPicPr>
          <p:cNvPr id="432" name="picture 432"/>
          <p:cNvPicPr>
            <a:picLocks noChangeAspect="1"/>
          </p:cNvPicPr>
          <p:nvPr/>
        </p:nvPicPr>
        <p:blipFill>
          <a:blip r:embed="rId123"/>
          <a:stretch>
            <a:fillRect/>
          </a:stretch>
        </p:blipFill>
        <p:spPr>
          <a:xfrm rot="21600000">
            <a:off x="9290581" y="4045000"/>
            <a:ext cx="221950" cy="101498"/>
          </a:xfrm>
          <a:prstGeom prst="rect">
            <a:avLst/>
          </a:prstGeom>
        </p:spPr>
      </p:pic>
      <p:pic>
        <p:nvPicPr>
          <p:cNvPr id="434" name="picture 434"/>
          <p:cNvPicPr>
            <a:picLocks noChangeAspect="1"/>
          </p:cNvPicPr>
          <p:nvPr/>
        </p:nvPicPr>
        <p:blipFill>
          <a:blip r:embed="rId124"/>
          <a:stretch>
            <a:fillRect/>
          </a:stretch>
        </p:blipFill>
        <p:spPr>
          <a:xfrm rot="21600000">
            <a:off x="10729627" y="3485184"/>
            <a:ext cx="158686" cy="132994"/>
          </a:xfrm>
          <a:prstGeom prst="rect">
            <a:avLst/>
          </a:prstGeom>
        </p:spPr>
      </p:pic>
      <p:sp>
        <p:nvSpPr>
          <p:cNvPr id="436" name="textbox 436"/>
          <p:cNvSpPr/>
          <p:nvPr/>
        </p:nvSpPr>
        <p:spPr>
          <a:xfrm>
            <a:off x="9236456" y="1783224"/>
            <a:ext cx="269875" cy="10985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79000"/>
              </a:lnSpc>
            </a:pPr>
            <a:r>
              <a:rPr sz="700" kern="0" spc="0" dirty="0">
                <a:solidFill>
                  <a:srgbClr val="1F447C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Hai</a:t>
            </a:r>
            <a:r>
              <a:rPr sz="700" kern="0" spc="30" dirty="0">
                <a:solidFill>
                  <a:srgbClr val="1F447C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 </a:t>
            </a:r>
            <a:r>
              <a:rPr sz="700" kern="0" spc="0" dirty="0">
                <a:solidFill>
                  <a:srgbClr val="1F447C">
                    <a:alpha val="100000"/>
                  </a:srgbClr>
                </a:solidFill>
                <a:latin typeface="Arial" panose="020B0604020202090204"/>
                <a:ea typeface="Arial" panose="020B0604020202090204"/>
                <a:cs typeface="Arial" panose="020B0604020202090204"/>
              </a:rPr>
              <a:t>er</a:t>
            </a:r>
            <a:endParaRPr sz="700" dirty="0">
              <a:latin typeface="Arial" panose="020B0604020202090204"/>
              <a:ea typeface="Arial" panose="020B0604020202090204"/>
              <a:cs typeface="Arial" panose="020B0604020202090204"/>
            </a:endParaRPr>
          </a:p>
        </p:txBody>
      </p:sp>
      <p:pic>
        <p:nvPicPr>
          <p:cNvPr id="438" name="picture 438"/>
          <p:cNvPicPr>
            <a:picLocks noChangeAspect="1"/>
          </p:cNvPicPr>
          <p:nvPr/>
        </p:nvPicPr>
        <p:blipFill>
          <a:blip r:embed="rId125"/>
          <a:stretch>
            <a:fillRect/>
          </a:stretch>
        </p:blipFill>
        <p:spPr>
          <a:xfrm rot="21600000">
            <a:off x="8005572" y="2758439"/>
            <a:ext cx="306323" cy="65532"/>
          </a:xfrm>
          <a:prstGeom prst="rect">
            <a:avLst/>
          </a:prstGeom>
        </p:spPr>
      </p:pic>
      <p:pic>
        <p:nvPicPr>
          <p:cNvPr id="440" name="picture 440"/>
          <p:cNvPicPr>
            <a:picLocks noChangeAspect="1"/>
          </p:cNvPicPr>
          <p:nvPr/>
        </p:nvPicPr>
        <p:blipFill>
          <a:blip r:embed="rId126"/>
          <a:stretch>
            <a:fillRect/>
          </a:stretch>
        </p:blipFill>
        <p:spPr>
          <a:xfrm rot="21600000">
            <a:off x="3336036" y="1812035"/>
            <a:ext cx="280415" cy="67055"/>
          </a:xfrm>
          <a:prstGeom prst="rect">
            <a:avLst/>
          </a:prstGeom>
        </p:spPr>
      </p:pic>
      <p:pic>
        <p:nvPicPr>
          <p:cNvPr id="442" name="picture 442"/>
          <p:cNvPicPr>
            <a:picLocks noChangeAspect="1"/>
          </p:cNvPicPr>
          <p:nvPr/>
        </p:nvPicPr>
        <p:blipFill>
          <a:blip r:embed="rId127"/>
          <a:stretch>
            <a:fillRect/>
          </a:stretch>
        </p:blipFill>
        <p:spPr>
          <a:xfrm rot="21600000">
            <a:off x="2142744" y="2106168"/>
            <a:ext cx="284988" cy="65532"/>
          </a:xfrm>
          <a:prstGeom prst="rect">
            <a:avLst/>
          </a:prstGeom>
        </p:spPr>
      </p:pic>
      <p:pic>
        <p:nvPicPr>
          <p:cNvPr id="444" name="picture 444"/>
          <p:cNvPicPr>
            <a:picLocks noChangeAspect="1"/>
          </p:cNvPicPr>
          <p:nvPr/>
        </p:nvPicPr>
        <p:blipFill>
          <a:blip r:embed="rId128"/>
          <a:stretch>
            <a:fillRect/>
          </a:stretch>
        </p:blipFill>
        <p:spPr>
          <a:xfrm rot="21600000">
            <a:off x="10748772" y="4904232"/>
            <a:ext cx="120395" cy="152400"/>
          </a:xfrm>
          <a:prstGeom prst="rect">
            <a:avLst/>
          </a:prstGeom>
        </p:spPr>
      </p:pic>
      <p:pic>
        <p:nvPicPr>
          <p:cNvPr id="446" name="picture 446"/>
          <p:cNvPicPr>
            <a:picLocks noChangeAspect="1"/>
          </p:cNvPicPr>
          <p:nvPr/>
        </p:nvPicPr>
        <p:blipFill>
          <a:blip r:embed="rId129"/>
          <a:stretch>
            <a:fillRect/>
          </a:stretch>
        </p:blipFill>
        <p:spPr>
          <a:xfrm rot="21600000">
            <a:off x="10753344" y="4611624"/>
            <a:ext cx="111252" cy="15087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2" name="picture 45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454" name="textbox 454"/>
          <p:cNvSpPr/>
          <p:nvPr/>
        </p:nvSpPr>
        <p:spPr>
          <a:xfrm>
            <a:off x="6776085" y="2743835"/>
            <a:ext cx="5093970" cy="6769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97000"/>
              </a:lnSpc>
            </a:pPr>
            <a:r>
              <a:rPr sz="4400" kern="0" spc="0" dirty="0">
                <a:solidFill>
                  <a:srgbClr val="FFFFFF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AI</a:t>
            </a:r>
            <a:r>
              <a:rPr sz="4400" kern="0" spc="-10" dirty="0">
                <a:solidFill>
                  <a:srgbClr val="FFFFFF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玩具</a:t>
            </a:r>
            <a:r>
              <a:rPr lang="zh-CN" sz="4400" kern="0" spc="-10" dirty="0">
                <a:solidFill>
                  <a:srgbClr val="FFFFFF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市场和方案</a:t>
            </a:r>
            <a:r>
              <a:rPr lang="zh-CN" sz="4400" kern="0" spc="-10" dirty="0">
                <a:solidFill>
                  <a:srgbClr val="FFFFFF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介绍</a:t>
            </a:r>
            <a:endParaRPr lang="zh-CN" sz="4400" kern="0" spc="-10" dirty="0">
              <a:solidFill>
                <a:srgbClr val="FFFFFF">
                  <a:alpha val="100000"/>
                </a:srgbClr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" name="picture 46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pic>
        <p:nvPicPr>
          <p:cNvPr id="470" name="picture 47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321564" y="306323"/>
            <a:ext cx="725424" cy="725423"/>
          </a:xfrm>
          <a:prstGeom prst="rect">
            <a:avLst/>
          </a:prstGeom>
        </p:spPr>
      </p:pic>
      <p:sp>
        <p:nvSpPr>
          <p:cNvPr id="472" name="textbox 472"/>
          <p:cNvSpPr/>
          <p:nvPr/>
        </p:nvSpPr>
        <p:spPr>
          <a:xfrm>
            <a:off x="757953" y="492970"/>
            <a:ext cx="5183505" cy="4857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ts val="3625"/>
              </a:lnSpc>
            </a:pPr>
            <a:r>
              <a:rPr sz="2700" kern="0" spc="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AI</a:t>
            </a:r>
            <a:r>
              <a:rPr sz="2700" kern="0" spc="8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lang="zh-CN" sz="2700" kern="0" spc="8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产品方向和市场</a:t>
            </a:r>
            <a:r>
              <a:rPr lang="zh-CN" sz="2700" kern="0" spc="8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机会</a:t>
            </a:r>
            <a:endParaRPr lang="zh-CN" sz="2700" kern="0" spc="80" dirty="0">
              <a:solidFill>
                <a:srgbClr val="000000">
                  <a:alpha val="100000"/>
                </a:srgbClr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pic>
        <p:nvPicPr>
          <p:cNvPr id="492" name="picture 49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0931652" y="249935"/>
            <a:ext cx="912876" cy="274320"/>
          </a:xfrm>
          <a:prstGeom prst="rect">
            <a:avLst/>
          </a:prstGeom>
        </p:spPr>
      </p:pic>
      <p:sp>
        <p:nvSpPr>
          <p:cNvPr id="8" name="textbox 468"/>
          <p:cNvSpPr/>
          <p:nvPr>
            <p:custDataLst>
              <p:tags r:id="rId4"/>
            </p:custDataLst>
          </p:nvPr>
        </p:nvSpPr>
        <p:spPr>
          <a:xfrm>
            <a:off x="1184910" y="1868805"/>
            <a:ext cx="2642235" cy="14706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97000"/>
              </a:lnSpc>
              <a:spcBef>
                <a:spcPts val="1315"/>
              </a:spcBef>
            </a:pPr>
            <a:r>
              <a:rPr lang="en-US" altLang="zh-CN" sz="1700" b="1" kern="0" spc="7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1.</a:t>
            </a:r>
            <a:r>
              <a:rPr lang="zh-CN" sz="1700" b="1" kern="0" spc="7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儿童玩具</a:t>
            </a:r>
            <a:r>
              <a:rPr lang="en-US" altLang="zh-CN" sz="1700" b="1" kern="0" spc="7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endParaRPr lang="en-US" altLang="zh-CN" sz="1700" b="1" kern="0" spc="70" dirty="0">
              <a:solidFill>
                <a:srgbClr val="000000">
                  <a:alpha val="100000"/>
                </a:srgbClr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  <a:p>
            <a:pPr marL="12700" algn="l" rtl="0" eaLnBrk="0">
              <a:lnSpc>
                <a:spcPct val="97000"/>
              </a:lnSpc>
              <a:spcBef>
                <a:spcPts val="1315"/>
              </a:spcBef>
            </a:pPr>
            <a:r>
              <a:rPr lang="zh-CN" altLang="en-US" sz="1400" kern="0" spc="-1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针对</a:t>
            </a:r>
            <a:r>
              <a:rPr lang="en-US" altLang="zh-CN" sz="1400" kern="0" spc="-1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3-12</a:t>
            </a:r>
            <a:r>
              <a:rPr lang="zh-CN" altLang="en-US" sz="1400" kern="0" spc="-1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岁儿童使用场景</a:t>
            </a:r>
            <a:r>
              <a:rPr lang="en-US" altLang="zh-CN" sz="1400" kern="0" spc="-1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，</a:t>
            </a:r>
            <a:r>
              <a:rPr lang="zh-CN" altLang="en-US" sz="1400" kern="0" spc="-1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日常对话</a:t>
            </a:r>
            <a:r>
              <a:rPr lang="en-US" altLang="zh-CN" sz="1400" kern="0" spc="-1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，</a:t>
            </a:r>
            <a:r>
              <a:rPr lang="zh-CN" altLang="en-US" sz="1400" dirty="0"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解答问题</a:t>
            </a:r>
            <a:r>
              <a:rPr lang="en-US" altLang="zh-CN" sz="1400" dirty="0"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，</a:t>
            </a:r>
            <a:r>
              <a:rPr lang="zh-CN" altLang="en-US" sz="1400" dirty="0"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知识问答</a:t>
            </a:r>
            <a:r>
              <a:rPr lang="en-US" altLang="zh-CN" sz="1400" dirty="0"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，</a:t>
            </a:r>
            <a:r>
              <a:rPr lang="zh-CN" altLang="en-US" sz="1400" dirty="0"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讲故事放儿歌</a:t>
            </a:r>
            <a:r>
              <a:rPr lang="en-US" altLang="zh-CN" sz="1400" dirty="0"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，</a:t>
            </a:r>
            <a:r>
              <a:rPr lang="zh-CN" altLang="en-US" sz="1400" dirty="0"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游戏趣味互动</a:t>
            </a:r>
            <a:r>
              <a:rPr lang="en-US" altLang="zh-CN" sz="1400" dirty="0"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；</a:t>
            </a:r>
            <a:r>
              <a:rPr lang="zh-CN" altLang="en-US" sz="1400" dirty="0"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毛绒玩具</a:t>
            </a:r>
            <a:r>
              <a:rPr lang="en-US" altLang="zh-CN" sz="1400" dirty="0"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，</a:t>
            </a:r>
            <a:r>
              <a:rPr lang="zh-CN" altLang="en-US" sz="1400" dirty="0"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积木玩具</a:t>
            </a:r>
            <a:r>
              <a:rPr lang="zh-CN" altLang="en-US" sz="1400" kern="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  <a:sym typeface="+mn-ea"/>
              </a:rPr>
              <a:t>等</a:t>
            </a:r>
            <a:r>
              <a:rPr lang="en-US" altLang="zh-CN" sz="1400" kern="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  <a:sym typeface="+mn-ea"/>
              </a:rPr>
              <a:t>；</a:t>
            </a:r>
            <a:endParaRPr lang="en-US" altLang="zh-CN" sz="1400" kern="0" dirty="0">
              <a:solidFill>
                <a:srgbClr val="000000">
                  <a:alpha val="100000"/>
                </a:srgbClr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  <a:sym typeface="+mn-ea"/>
            </a:endParaRPr>
          </a:p>
        </p:txBody>
      </p:sp>
      <p:sp>
        <p:nvSpPr>
          <p:cNvPr id="6" name="textbox 468"/>
          <p:cNvSpPr/>
          <p:nvPr>
            <p:custDataLst>
              <p:tags r:id="rId5"/>
            </p:custDataLst>
          </p:nvPr>
        </p:nvSpPr>
        <p:spPr>
          <a:xfrm>
            <a:off x="4753610" y="2061845"/>
            <a:ext cx="2395220" cy="12776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p>
            <a:pPr algn="l" rtl="0" eaLnBrk="0">
              <a:lnSpc>
                <a:spcPct val="83000"/>
              </a:lnSpc>
            </a:pPr>
            <a:r>
              <a:rPr lang="en-US" altLang="zh-CN" sz="1700" b="1" kern="0" spc="8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2.</a:t>
            </a:r>
            <a:r>
              <a:rPr lang="zh-CN" sz="1700" b="1" kern="0" spc="8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潮流玩具</a:t>
            </a:r>
            <a:endParaRPr lang="zh-CN" sz="1700" b="1" kern="0" spc="80" dirty="0">
              <a:solidFill>
                <a:srgbClr val="000000">
                  <a:alpha val="100000"/>
                </a:srgbClr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  <a:p>
            <a:pPr marL="12700" algn="l" rtl="0" eaLnBrk="0">
              <a:lnSpc>
                <a:spcPct val="97000"/>
              </a:lnSpc>
              <a:spcBef>
                <a:spcPts val="1315"/>
              </a:spcBef>
            </a:pPr>
            <a:r>
              <a:rPr lang="zh-CN" sz="1400" kern="0" spc="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针对年轻的用户群体</a:t>
            </a:r>
            <a:r>
              <a:rPr lang="en-US" altLang="zh-CN" sz="1400" kern="0" spc="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，</a:t>
            </a:r>
            <a:r>
              <a:rPr lang="zh-CN" altLang="en-US" sz="1400" kern="0" spc="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记录生活</a:t>
            </a:r>
            <a:r>
              <a:rPr lang="en-US" altLang="zh-CN" sz="1400" kern="0" spc="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，</a:t>
            </a:r>
            <a:r>
              <a:rPr lang="zh-CN" altLang="en-US" sz="1400" kern="0" spc="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提供情绪价值，社交，分享</a:t>
            </a:r>
            <a:r>
              <a:rPr lang="en-US" altLang="zh-CN" sz="1400" kern="0" spc="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，</a:t>
            </a:r>
            <a:r>
              <a:rPr lang="zh-CN" altLang="en-US" sz="1400" kern="0" spc="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情感</a:t>
            </a:r>
            <a:r>
              <a:rPr lang="en-US" altLang="zh-CN" sz="1400" kern="0" spc="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，</a:t>
            </a:r>
            <a:r>
              <a:rPr lang="zh-CN" altLang="en-US" sz="1400" kern="0" spc="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陪伴</a:t>
            </a:r>
            <a:r>
              <a:rPr lang="en-US" altLang="zh-CN" sz="1400" kern="0" spc="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；</a:t>
            </a:r>
            <a:endParaRPr lang="en-US" altLang="zh-CN" sz="1400" kern="0" spc="0" dirty="0">
              <a:solidFill>
                <a:srgbClr val="000000">
                  <a:alpha val="100000"/>
                </a:srgbClr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2" name="textbox 468"/>
          <p:cNvSpPr/>
          <p:nvPr>
            <p:custDataLst>
              <p:tags r:id="rId6"/>
            </p:custDataLst>
          </p:nvPr>
        </p:nvSpPr>
        <p:spPr>
          <a:xfrm>
            <a:off x="7850505" y="2007235"/>
            <a:ext cx="2395220" cy="17075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marL="12700" algn="l" rtl="0" eaLnBrk="0">
              <a:lnSpc>
                <a:spcPct val="97000"/>
              </a:lnSpc>
              <a:spcBef>
                <a:spcPts val="1315"/>
              </a:spcBef>
            </a:pPr>
            <a:r>
              <a:rPr lang="en-US" sz="1700" b="1" kern="0" spc="6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3.AI</a:t>
            </a:r>
            <a:r>
              <a:rPr lang="zh-CN" altLang="en-US" sz="1700" b="1" kern="0" spc="6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硬件</a:t>
            </a:r>
            <a:r>
              <a:rPr lang="en-US" altLang="zh-CN" sz="1700" b="1" kern="0" spc="6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(</a:t>
            </a:r>
            <a:r>
              <a:rPr lang="zh-CN" altLang="en-US" sz="1700" b="1" kern="0" spc="6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工具</a:t>
            </a:r>
            <a:r>
              <a:rPr lang="en-US" altLang="zh-CN" sz="1700" b="1" kern="0" spc="6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）</a:t>
            </a:r>
            <a:endParaRPr lang="en-US" altLang="zh-CN" sz="1700" b="1" kern="0" spc="60" dirty="0">
              <a:solidFill>
                <a:srgbClr val="000000">
                  <a:alpha val="100000"/>
                </a:srgbClr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  <a:p>
            <a:pPr marL="12700" algn="l" rtl="0" eaLnBrk="0">
              <a:lnSpc>
                <a:spcPct val="97000"/>
              </a:lnSpc>
              <a:spcBef>
                <a:spcPts val="1315"/>
              </a:spcBef>
            </a:pPr>
            <a:r>
              <a:rPr lang="zh-CN" altLang="en-US" sz="1400" kern="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  <a:sym typeface="+mn-ea"/>
              </a:rPr>
              <a:t>解决某一类问题的工具</a:t>
            </a:r>
            <a:r>
              <a:rPr lang="en-US" altLang="zh-CN" sz="1400" kern="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  <a:sym typeface="+mn-ea"/>
              </a:rPr>
              <a:t>，</a:t>
            </a:r>
            <a:r>
              <a:rPr lang="zh-CN" altLang="en-US" sz="1400" kern="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  <a:sym typeface="+mn-ea"/>
              </a:rPr>
              <a:t>比如翻译</a:t>
            </a:r>
            <a:r>
              <a:rPr lang="en-US" altLang="zh-CN" sz="1400" kern="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  <a:sym typeface="+mn-ea"/>
              </a:rPr>
              <a:t>，</a:t>
            </a:r>
            <a:r>
              <a:rPr lang="zh-CN" altLang="en-US" sz="1400" kern="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  <a:sym typeface="+mn-ea"/>
              </a:rPr>
              <a:t>秘书</a:t>
            </a:r>
            <a:r>
              <a:rPr lang="en-US" altLang="zh-CN" sz="1400" kern="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  <a:sym typeface="+mn-ea"/>
              </a:rPr>
              <a:t>，</a:t>
            </a:r>
            <a:r>
              <a:rPr lang="zh-CN" altLang="en-US" sz="1400" kern="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  <a:sym typeface="+mn-ea"/>
              </a:rPr>
              <a:t>电子吧唧</a:t>
            </a:r>
            <a:r>
              <a:rPr lang="en-US" altLang="zh-CN" sz="1400" kern="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  <a:sym typeface="+mn-ea"/>
              </a:rPr>
              <a:t>，</a:t>
            </a:r>
            <a:r>
              <a:rPr lang="zh-CN" altLang="en-US" sz="1400" kern="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  <a:sym typeface="+mn-ea"/>
              </a:rPr>
              <a:t>记录</a:t>
            </a:r>
            <a:r>
              <a:rPr lang="en-US" altLang="zh-CN" sz="1400" kern="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  <a:sym typeface="+mn-ea"/>
              </a:rPr>
              <a:t>，AI</a:t>
            </a:r>
            <a:r>
              <a:rPr lang="zh-CN" altLang="en-US" sz="1400" kern="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  <a:sym typeface="+mn-ea"/>
              </a:rPr>
              <a:t>相框</a:t>
            </a:r>
            <a:r>
              <a:rPr lang="en-US" altLang="zh-CN" sz="1400" kern="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  <a:sym typeface="+mn-ea"/>
              </a:rPr>
              <a:t>，</a:t>
            </a:r>
            <a:r>
              <a:rPr lang="zh-CN" altLang="en-US" sz="1400" kern="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  <a:sym typeface="+mn-ea"/>
              </a:rPr>
              <a:t>录音笔</a:t>
            </a:r>
            <a:r>
              <a:rPr lang="en-US" altLang="zh-CN" sz="1400" kern="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  <a:sym typeface="+mn-ea"/>
              </a:rPr>
              <a:t>；</a:t>
            </a:r>
            <a:r>
              <a:rPr lang="zh-CN" altLang="en-US" sz="1400" kern="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  <a:sym typeface="+mn-ea"/>
              </a:rPr>
              <a:t>没有很明显的类目区分</a:t>
            </a:r>
            <a:r>
              <a:rPr lang="en-US" altLang="zh-CN" sz="1400" kern="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  <a:sym typeface="+mn-ea"/>
              </a:rPr>
              <a:t>；</a:t>
            </a:r>
            <a:endParaRPr lang="en-US" altLang="zh-CN" sz="1400" kern="0" dirty="0">
              <a:solidFill>
                <a:srgbClr val="000000">
                  <a:alpha val="100000"/>
                </a:srgbClr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  <a:sym typeface="+mn-ea"/>
            </a:endParaRPr>
          </a:p>
        </p:txBody>
      </p:sp>
      <p:sp>
        <p:nvSpPr>
          <p:cNvPr id="3" name="文本框 2" descr="7b0a202020202262756c6c6574223a20227b5c2263617465676f727949645c223a5c225c222c5c2274656d706c61746549645c223a32303233313731347d220a7d0a"/>
          <p:cNvSpPr txBox="1"/>
          <p:nvPr/>
        </p:nvSpPr>
        <p:spPr>
          <a:xfrm>
            <a:off x="1242695" y="4642485"/>
            <a:ext cx="929386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buBlip>
                <a:blip r:embed="rId7">
                  <a:extLst>
                    <a:ext uri="{96DAC541-7B7A-43D3-8B79-37D633B846F1}">
                      <asvg:svgBlip xmlns:asvg="http://schemas.microsoft.com/office/drawing/2016/SVG/main" r:embed="rId8"/>
                    </a:ext>
                  </a:extLst>
                </a:blip>
              </a:buBlip>
            </a:pPr>
            <a:r>
              <a:rPr lang="zh-CN" altLang="en-US">
                <a:latin typeface="PingFang SC Regular" panose="020B0400000000000000" charset="-122"/>
                <a:ea typeface="PingFang SC Regular" panose="020B0400000000000000" charset="-122"/>
                <a:cs typeface="PingFang SC Regular" panose="020B0400000000000000" charset="-122"/>
              </a:rPr>
              <a:t>国内市场今年快速发展</a:t>
            </a:r>
            <a:r>
              <a:rPr lang="en-US" altLang="zh-CN">
                <a:latin typeface="PingFang SC Regular" panose="020B0400000000000000" charset="-122"/>
                <a:ea typeface="PingFang SC Regular" panose="020B0400000000000000" charset="-122"/>
                <a:cs typeface="PingFang SC Regular" panose="020B0400000000000000" charset="-122"/>
              </a:rPr>
              <a:t>，</a:t>
            </a:r>
            <a:r>
              <a:rPr lang="zh-CN" altLang="en-US">
                <a:latin typeface="PingFang SC Regular" panose="020B0400000000000000" charset="-122"/>
                <a:ea typeface="PingFang SC Regular" panose="020B0400000000000000" charset="-122"/>
                <a:cs typeface="PingFang SC Regular" panose="020B0400000000000000" charset="-122"/>
              </a:rPr>
              <a:t>产品种类和价格都比较卷了</a:t>
            </a:r>
            <a:r>
              <a:rPr lang="en-US" altLang="zh-CN">
                <a:latin typeface="PingFang SC Regular" panose="020B0400000000000000" charset="-122"/>
                <a:ea typeface="PingFang SC Regular" panose="020B0400000000000000" charset="-122"/>
                <a:cs typeface="PingFang SC Regular" panose="020B0400000000000000" charset="-122"/>
              </a:rPr>
              <a:t>，</a:t>
            </a:r>
            <a:r>
              <a:rPr lang="zh-CN" altLang="en-US">
                <a:latin typeface="PingFang SC Regular" panose="020B0400000000000000" charset="-122"/>
                <a:ea typeface="PingFang SC Regular" panose="020B0400000000000000" charset="-122"/>
                <a:cs typeface="PingFang SC Regular" panose="020B0400000000000000" charset="-122"/>
              </a:rPr>
              <a:t>全球海外市场刚开始刚起步</a:t>
            </a:r>
            <a:r>
              <a:rPr lang="en-US" altLang="zh-CN">
                <a:latin typeface="PingFang SC Regular" panose="020B0400000000000000" charset="-122"/>
                <a:ea typeface="PingFang SC Regular" panose="020B0400000000000000" charset="-122"/>
                <a:cs typeface="PingFang SC Regular" panose="020B0400000000000000" charset="-122"/>
              </a:rPr>
              <a:t>，</a:t>
            </a:r>
            <a:r>
              <a:rPr lang="zh-CN" altLang="en-US">
                <a:latin typeface="PingFang SC Regular" panose="020B0400000000000000" charset="-122"/>
                <a:ea typeface="PingFang SC Regular" panose="020B0400000000000000" charset="-122"/>
                <a:cs typeface="PingFang SC Regular" panose="020B0400000000000000" charset="-122"/>
              </a:rPr>
              <a:t>很多</a:t>
            </a:r>
            <a:r>
              <a:rPr lang="zh-CN" altLang="en-US">
                <a:latin typeface="PingFang SC Regular" panose="020B0400000000000000" charset="-122"/>
                <a:ea typeface="PingFang SC Regular" panose="020B0400000000000000" charset="-122"/>
                <a:cs typeface="PingFang SC Regular" panose="020B0400000000000000" charset="-122"/>
              </a:rPr>
              <a:t>地区产品市场一片蓝海</a:t>
            </a:r>
            <a:r>
              <a:rPr lang="en-US" altLang="zh-CN">
                <a:latin typeface="PingFang SC Regular" panose="020B0400000000000000" charset="-122"/>
                <a:ea typeface="PingFang SC Regular" panose="020B0400000000000000" charset="-122"/>
                <a:cs typeface="PingFang SC Regular" panose="020B0400000000000000" charset="-122"/>
              </a:rPr>
              <a:t>，</a:t>
            </a:r>
            <a:r>
              <a:rPr lang="zh-CN" altLang="en-US">
                <a:latin typeface="PingFang SC Regular" panose="020B0400000000000000" charset="-122"/>
                <a:ea typeface="PingFang SC Regular" panose="020B0400000000000000" charset="-122"/>
                <a:cs typeface="PingFang SC Regular" panose="020B0400000000000000" charset="-122"/>
              </a:rPr>
              <a:t>是业务转型和弯道超车的窗口期</a:t>
            </a:r>
            <a:r>
              <a:rPr lang="en-US" altLang="zh-CN">
                <a:latin typeface="PingFang SC Regular" panose="020B0400000000000000" charset="-122"/>
                <a:ea typeface="PingFang SC Regular" panose="020B0400000000000000" charset="-122"/>
                <a:cs typeface="PingFang SC Regular" panose="020B0400000000000000" charset="-122"/>
              </a:rPr>
              <a:t>；</a:t>
            </a:r>
            <a:endParaRPr lang="en-US" altLang="zh-CN">
              <a:latin typeface="PingFang SC Regular" panose="020B0400000000000000" charset="-122"/>
              <a:ea typeface="PingFang SC Regular" panose="020B0400000000000000" charset="-122"/>
              <a:cs typeface="PingFang SC Regular" panose="020B0400000000000000" charset="-122"/>
            </a:endParaRPr>
          </a:p>
          <a:p>
            <a:pPr indent="0">
              <a:buNone/>
            </a:pPr>
            <a:endParaRPr lang="zh-CN" altLang="en-US">
              <a:latin typeface="PingFang SC Regular" panose="020B0400000000000000" charset="-122"/>
              <a:ea typeface="PingFang SC Regular" panose="020B0400000000000000" charset="-122"/>
              <a:cs typeface="PingFang SC Regular" panose="020B0400000000000000" charset="-122"/>
            </a:endParaRPr>
          </a:p>
          <a:p>
            <a:pPr>
              <a:buBlip>
                <a:blip r:embed="rId7">
                  <a:extLst>
                    <a:ext uri="{96DAC541-7B7A-43D3-8B79-37D633B846F1}">
                      <asvg:svgBlip xmlns:asvg="http://schemas.microsoft.com/office/drawing/2016/SVG/main" r:embed="rId8"/>
                    </a:ext>
                  </a:extLst>
                </a:blip>
              </a:buBlip>
            </a:pPr>
            <a:r>
              <a:rPr lang="zh-CN" altLang="en-US" b="1">
                <a:latin typeface="PingFang SC Semibold" panose="020B0400000000000000" charset="-122"/>
                <a:ea typeface="PingFang SC Semibold" panose="020B0400000000000000" charset="-122"/>
                <a:cs typeface="PingFang SC Regular" panose="020B0400000000000000" charset="-122"/>
                <a:sym typeface="+mn-ea"/>
              </a:rPr>
              <a:t>核心竞争力</a:t>
            </a:r>
            <a:r>
              <a:rPr lang="en-US" altLang="zh-CN">
                <a:latin typeface="PingFang SC Regular" panose="020B0400000000000000" charset="-122"/>
                <a:ea typeface="PingFang SC Regular" panose="020B0400000000000000" charset="-122"/>
                <a:cs typeface="PingFang SC Regular" panose="020B0400000000000000" charset="-122"/>
                <a:sym typeface="+mn-ea"/>
              </a:rPr>
              <a:t>：</a:t>
            </a:r>
            <a:r>
              <a:rPr lang="zh-CN" altLang="en-US">
                <a:latin typeface="PingFang SC Regular" panose="020B0400000000000000" charset="-122"/>
                <a:ea typeface="PingFang SC Regular" panose="020B0400000000000000" charset="-122"/>
                <a:cs typeface="PingFang SC Regular" panose="020B0400000000000000" charset="-122"/>
                <a:sym typeface="+mn-ea"/>
              </a:rPr>
              <a:t>最终胜出者</a:t>
            </a:r>
            <a:r>
              <a:rPr lang="en-US" altLang="zh-CN">
                <a:latin typeface="PingFang SC Regular" panose="020B0400000000000000" charset="-122"/>
                <a:ea typeface="PingFang SC Regular" panose="020B0400000000000000" charset="-122"/>
                <a:cs typeface="PingFang SC Regular" panose="020B0400000000000000" charset="-122"/>
                <a:sym typeface="+mn-ea"/>
              </a:rPr>
              <a:t>：</a:t>
            </a:r>
            <a:r>
              <a:rPr lang="zh-CN" altLang="en-US">
                <a:latin typeface="PingFang SC Regular" panose="020B0400000000000000" charset="-122"/>
                <a:ea typeface="PingFang SC Regular" panose="020B0400000000000000" charset="-122"/>
                <a:cs typeface="PingFang SC Regular" panose="020B0400000000000000" charset="-122"/>
                <a:sym typeface="+mn-ea"/>
              </a:rPr>
              <a:t>产品创新能力</a:t>
            </a:r>
            <a:r>
              <a:rPr lang="en-US" altLang="zh-CN">
                <a:latin typeface="PingFang SC Regular" panose="020B0400000000000000" charset="-122"/>
                <a:ea typeface="PingFang SC Regular" panose="020B0400000000000000" charset="-122"/>
                <a:cs typeface="PingFang SC Regular" panose="020B0400000000000000" charset="-122"/>
                <a:sym typeface="+mn-ea"/>
              </a:rPr>
              <a:t>+</a:t>
            </a:r>
            <a:r>
              <a:rPr lang="zh-CN" altLang="en-US">
                <a:latin typeface="PingFang SC Regular" panose="020B0400000000000000" charset="-122"/>
                <a:ea typeface="PingFang SC Regular" panose="020B0400000000000000" charset="-122"/>
                <a:cs typeface="PingFang SC Regular" panose="020B0400000000000000" charset="-122"/>
              </a:rPr>
              <a:t>品牌</a:t>
            </a:r>
            <a:r>
              <a:rPr lang="en-US" altLang="zh-CN">
                <a:latin typeface="PingFang SC Regular" panose="020B0400000000000000" charset="-122"/>
                <a:ea typeface="PingFang SC Regular" panose="020B0400000000000000" charset="-122"/>
                <a:cs typeface="PingFang SC Regular" panose="020B0400000000000000" charset="-122"/>
              </a:rPr>
              <a:t>/IP</a:t>
            </a:r>
            <a:r>
              <a:rPr lang="zh-CN" altLang="en-US">
                <a:latin typeface="PingFang SC Regular" panose="020B0400000000000000" charset="-122"/>
                <a:ea typeface="PingFang SC Regular" panose="020B0400000000000000" charset="-122"/>
                <a:cs typeface="PingFang SC Regular" panose="020B0400000000000000" charset="-122"/>
              </a:rPr>
              <a:t>能力</a:t>
            </a:r>
            <a:r>
              <a:rPr lang="en-US" altLang="zh-CN">
                <a:latin typeface="PingFang SC Regular" panose="020B0400000000000000" charset="-122"/>
                <a:ea typeface="PingFang SC Regular" panose="020B0400000000000000" charset="-122"/>
                <a:cs typeface="PingFang SC Regular" panose="020B0400000000000000" charset="-122"/>
              </a:rPr>
              <a:t>+</a:t>
            </a:r>
            <a:r>
              <a:rPr lang="zh-CN" altLang="en-US">
                <a:latin typeface="PingFang SC Regular" panose="020B0400000000000000" charset="-122"/>
                <a:ea typeface="PingFang SC Regular" panose="020B0400000000000000" charset="-122"/>
                <a:cs typeface="PingFang SC Regular" panose="020B0400000000000000" charset="-122"/>
              </a:rPr>
              <a:t>渠道能力</a:t>
            </a:r>
            <a:r>
              <a:rPr lang="en-US" altLang="zh-CN">
                <a:latin typeface="PingFang SC Regular" panose="020B0400000000000000" charset="-122"/>
                <a:ea typeface="PingFang SC Regular" panose="020B0400000000000000" charset="-122"/>
                <a:cs typeface="PingFang SC Regular" panose="020B0400000000000000" charset="-122"/>
              </a:rPr>
              <a:t>；</a:t>
            </a:r>
            <a:endParaRPr lang="en-US" altLang="zh-CN">
              <a:latin typeface="PingFang SC Regular" panose="020B0400000000000000" charset="-122"/>
              <a:ea typeface="PingFang SC Regular" panose="020B0400000000000000" charset="-122"/>
              <a:cs typeface="PingFang SC Regular" panose="020B0400000000000000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184910" y="4159885"/>
            <a:ext cx="133477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>
                <a:latin typeface="PingFang SC Semibold" panose="020B0400000000000000" charset="-122"/>
                <a:ea typeface="PingFang SC Semibold" panose="020B0400000000000000" charset="-122"/>
              </a:rPr>
              <a:t>市场机会</a:t>
            </a:r>
            <a:r>
              <a:rPr lang="en-US" altLang="zh-CN" b="1">
                <a:latin typeface="PingFang SC Semibold" panose="020B0400000000000000" charset="-122"/>
                <a:ea typeface="PingFang SC Semibold" panose="020B0400000000000000" charset="-122"/>
              </a:rPr>
              <a:t>：</a:t>
            </a:r>
            <a:endParaRPr lang="en-US" altLang="zh-CN" b="1">
              <a:latin typeface="PingFang SC Semibold" panose="020B0400000000000000" charset="-122"/>
              <a:ea typeface="PingFang SC Semibold" panose="020B0400000000000000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picture 6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46" name="圆角矩形 45"/>
          <p:cNvSpPr/>
          <p:nvPr/>
        </p:nvSpPr>
        <p:spPr>
          <a:xfrm>
            <a:off x="739775" y="4862830"/>
            <a:ext cx="10586085" cy="1501140"/>
          </a:xfrm>
          <a:prstGeom prst="roundRect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圆角矩形 5"/>
          <p:cNvSpPr/>
          <p:nvPr/>
        </p:nvSpPr>
        <p:spPr>
          <a:xfrm>
            <a:off x="703580" y="1995805"/>
            <a:ext cx="10544810" cy="1437640"/>
          </a:xfrm>
          <a:prstGeom prst="roundRect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70" name="picture 47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321564" y="306323"/>
            <a:ext cx="725424" cy="725423"/>
          </a:xfrm>
          <a:prstGeom prst="rect">
            <a:avLst/>
          </a:prstGeom>
        </p:spPr>
      </p:pic>
      <p:sp>
        <p:nvSpPr>
          <p:cNvPr id="472" name="textbox 472"/>
          <p:cNvSpPr/>
          <p:nvPr/>
        </p:nvSpPr>
        <p:spPr>
          <a:xfrm>
            <a:off x="757953" y="492970"/>
            <a:ext cx="5183505" cy="4857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ts val="3625"/>
              </a:lnSpc>
            </a:pPr>
            <a:r>
              <a:rPr sz="2700" kern="0" spc="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AI</a:t>
            </a:r>
            <a:r>
              <a:rPr sz="2700" kern="0" spc="8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lang="zh-CN" sz="2700" kern="0" spc="8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硬件创新</a:t>
            </a:r>
            <a:r>
              <a:rPr lang="zh-CN" sz="2700" kern="0" spc="8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趋势</a:t>
            </a:r>
            <a:endParaRPr lang="zh-CN" sz="2700" kern="0" spc="80" dirty="0">
              <a:solidFill>
                <a:srgbClr val="000000">
                  <a:alpha val="100000"/>
                </a:srgbClr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476" name="textbox 476"/>
          <p:cNvSpPr/>
          <p:nvPr/>
        </p:nvSpPr>
        <p:spPr>
          <a:xfrm>
            <a:off x="758495" y="1367498"/>
            <a:ext cx="3277870" cy="2921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b="1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ts val="2095"/>
              </a:lnSpc>
            </a:pPr>
            <a:r>
              <a:rPr lang="zh-CN" b="1" kern="0" spc="8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硬件配置</a:t>
            </a:r>
            <a:r>
              <a:rPr lang="en-US" altLang="zh-CN" b="1" kern="0" spc="8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：</a:t>
            </a:r>
            <a:endParaRPr lang="en-US" altLang="zh-CN" b="1" kern="0" spc="80" dirty="0">
              <a:solidFill>
                <a:srgbClr val="000000">
                  <a:alpha val="100000"/>
                </a:srgbClr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pic>
        <p:nvPicPr>
          <p:cNvPr id="492" name="picture 49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0931652" y="249935"/>
            <a:ext cx="912876" cy="27432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466215" y="2385060"/>
            <a:ext cx="1424940" cy="32829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/>
              <a:t>纯语音</a:t>
            </a:r>
            <a:r>
              <a:rPr lang="zh-CN" altLang="en-US"/>
              <a:t>对话</a:t>
            </a:r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3993515" y="2326640"/>
            <a:ext cx="98171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+</a:t>
            </a:r>
            <a:r>
              <a:rPr lang="zh-CN" altLang="en-US"/>
              <a:t>眼睛</a:t>
            </a:r>
            <a:endParaRPr lang="en-US" altLang="zh-CN"/>
          </a:p>
        </p:txBody>
      </p:sp>
      <p:sp>
        <p:nvSpPr>
          <p:cNvPr id="3" name="文本框 2"/>
          <p:cNvSpPr txBox="1"/>
          <p:nvPr/>
        </p:nvSpPr>
        <p:spPr>
          <a:xfrm>
            <a:off x="6311265" y="2313940"/>
            <a:ext cx="118554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ym typeface="+mn-ea"/>
              </a:rPr>
              <a:t>+</a:t>
            </a:r>
            <a:r>
              <a:rPr lang="zh-CN" altLang="en-US">
                <a:sym typeface="+mn-ea"/>
              </a:rPr>
              <a:t>震动</a:t>
            </a:r>
            <a:endParaRPr lang="zh-CN" altLang="en-US"/>
          </a:p>
          <a:p>
            <a:r>
              <a:rPr lang="en-US" altLang="zh-CN">
                <a:sym typeface="+mn-ea"/>
              </a:rPr>
              <a:t>+</a:t>
            </a:r>
            <a:r>
              <a:rPr lang="zh-CN" altLang="en-US">
                <a:sym typeface="+mn-ea"/>
              </a:rPr>
              <a:t>触摸</a:t>
            </a:r>
            <a:endParaRPr lang="zh-CN" altLang="en-US"/>
          </a:p>
          <a:p>
            <a:r>
              <a:rPr lang="en-US" altLang="zh-CN">
                <a:sym typeface="+mn-ea"/>
              </a:rPr>
              <a:t>+</a:t>
            </a:r>
            <a:r>
              <a:rPr lang="zh-CN" altLang="en-US">
                <a:sym typeface="+mn-ea"/>
              </a:rPr>
              <a:t>摇晃</a:t>
            </a:r>
            <a:endParaRPr lang="en-US" altLang="zh-CN"/>
          </a:p>
          <a:p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7999095" y="2326640"/>
            <a:ext cx="142430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ym typeface="+mn-ea"/>
              </a:rPr>
              <a:t>+</a:t>
            </a:r>
            <a:r>
              <a:rPr lang="zh-CN" altLang="en-US">
                <a:sym typeface="+mn-ea"/>
              </a:rPr>
              <a:t>摄像头</a:t>
            </a:r>
            <a:endParaRPr lang="zh-CN" altLang="en-US"/>
          </a:p>
          <a:p>
            <a:r>
              <a:rPr lang="en-US" altLang="zh-CN">
                <a:sym typeface="+mn-ea"/>
              </a:rPr>
              <a:t>+</a:t>
            </a:r>
            <a:r>
              <a:rPr lang="zh-CN" altLang="en-US">
                <a:sym typeface="+mn-ea"/>
              </a:rPr>
              <a:t>行为动作</a:t>
            </a:r>
            <a:endParaRPr lang="en-US" altLang="zh-CN"/>
          </a:p>
          <a:p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9925685" y="2301875"/>
            <a:ext cx="1424940" cy="32829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/>
              <a:t>不对话</a:t>
            </a:r>
            <a:endParaRPr lang="zh-CN" altLang="en-US"/>
          </a:p>
        </p:txBody>
      </p:sp>
      <p:grpSp>
        <p:nvGrpSpPr>
          <p:cNvPr id="5" name="group 22"/>
          <p:cNvGrpSpPr/>
          <p:nvPr/>
        </p:nvGrpSpPr>
        <p:grpSpPr>
          <a:xfrm rot="21600000">
            <a:off x="936244" y="2347544"/>
            <a:ext cx="358216" cy="357823"/>
            <a:chOff x="0" y="0"/>
            <a:chExt cx="358216" cy="357823"/>
          </a:xfrm>
        </p:grpSpPr>
        <p:sp>
          <p:nvSpPr>
            <p:cNvPr id="7" name="path 504"/>
            <p:cNvSpPr/>
            <p:nvPr/>
          </p:nvSpPr>
          <p:spPr>
            <a:xfrm>
              <a:off x="0" y="0"/>
              <a:ext cx="358216" cy="357823"/>
            </a:xfrm>
            <a:custGeom>
              <a:avLst/>
              <a:gdLst/>
              <a:ahLst/>
              <a:cxnLst/>
              <a:rect l="0" t="0" r="0" b="0"/>
              <a:pathLst>
                <a:path w="564" h="563">
                  <a:moveTo>
                    <a:pt x="0" y="282"/>
                  </a:moveTo>
                  <a:cubicBezTo>
                    <a:pt x="0" y="126"/>
                    <a:pt x="126" y="0"/>
                    <a:pt x="282" y="0"/>
                  </a:cubicBezTo>
                  <a:cubicBezTo>
                    <a:pt x="437" y="0"/>
                    <a:pt x="564" y="126"/>
                    <a:pt x="564" y="281"/>
                  </a:cubicBezTo>
                  <a:cubicBezTo>
                    <a:pt x="564" y="437"/>
                    <a:pt x="437" y="563"/>
                    <a:pt x="282" y="563"/>
                  </a:cubicBezTo>
                  <a:cubicBezTo>
                    <a:pt x="126" y="563"/>
                    <a:pt x="0" y="437"/>
                    <a:pt x="0" y="282"/>
                  </a:cubicBezTo>
                </a:path>
              </a:pathLst>
            </a:custGeom>
            <a:solidFill>
              <a:srgbClr val="4B2BC9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1" name="textbox 506"/>
            <p:cNvSpPr/>
            <p:nvPr/>
          </p:nvSpPr>
          <p:spPr>
            <a:xfrm>
              <a:off x="-12700" y="-12700"/>
              <a:ext cx="384175" cy="38354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7000"/>
                </a:lnSpc>
              </a:pPr>
              <a:endParaRPr sz="4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marL="161290" algn="l" rtl="0" eaLnBrk="0">
                <a:lnSpc>
                  <a:spcPct val="97000"/>
                </a:lnSpc>
                <a:spcBef>
                  <a:spcPts val="5"/>
                </a:spcBef>
              </a:pPr>
              <a:r>
                <a:rPr sz="1400" b="1" kern="0" spc="-30" dirty="0">
                  <a:solidFill>
                    <a:srgbClr val="FFFFFF">
                      <a:alpha val="100000"/>
                    </a:srgbClr>
                  </a:solidFill>
                  <a:latin typeface="PingFang SC" panose="020B0400000000000000" charset="-122"/>
                  <a:ea typeface="PingFang SC" panose="020B0400000000000000" charset="-122"/>
                  <a:cs typeface="PingFang SC" panose="020B0400000000000000" charset="-122"/>
                </a:rPr>
                <a:t>1</a:t>
              </a:r>
              <a:endParaRPr sz="1400" dirty="0"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endParaRPr>
            </a:p>
          </p:txBody>
        </p:sp>
      </p:grpSp>
      <p:grpSp>
        <p:nvGrpSpPr>
          <p:cNvPr id="12" name="group 22"/>
          <p:cNvGrpSpPr/>
          <p:nvPr/>
        </p:nvGrpSpPr>
        <p:grpSpPr>
          <a:xfrm rot="21600000">
            <a:off x="3535299" y="2346909"/>
            <a:ext cx="358216" cy="357823"/>
            <a:chOff x="0" y="0"/>
            <a:chExt cx="358216" cy="357823"/>
          </a:xfrm>
        </p:grpSpPr>
        <p:sp>
          <p:nvSpPr>
            <p:cNvPr id="13" name="path 504"/>
            <p:cNvSpPr/>
            <p:nvPr/>
          </p:nvSpPr>
          <p:spPr>
            <a:xfrm>
              <a:off x="0" y="0"/>
              <a:ext cx="358216" cy="357823"/>
            </a:xfrm>
            <a:custGeom>
              <a:avLst/>
              <a:gdLst/>
              <a:ahLst/>
              <a:cxnLst/>
              <a:rect l="0" t="0" r="0" b="0"/>
              <a:pathLst>
                <a:path w="564" h="563">
                  <a:moveTo>
                    <a:pt x="0" y="282"/>
                  </a:moveTo>
                  <a:cubicBezTo>
                    <a:pt x="0" y="126"/>
                    <a:pt x="126" y="0"/>
                    <a:pt x="282" y="0"/>
                  </a:cubicBezTo>
                  <a:cubicBezTo>
                    <a:pt x="437" y="0"/>
                    <a:pt x="564" y="126"/>
                    <a:pt x="564" y="281"/>
                  </a:cubicBezTo>
                  <a:cubicBezTo>
                    <a:pt x="564" y="437"/>
                    <a:pt x="437" y="563"/>
                    <a:pt x="282" y="563"/>
                  </a:cubicBezTo>
                  <a:cubicBezTo>
                    <a:pt x="126" y="563"/>
                    <a:pt x="0" y="437"/>
                    <a:pt x="0" y="282"/>
                  </a:cubicBezTo>
                </a:path>
              </a:pathLst>
            </a:custGeom>
            <a:solidFill>
              <a:srgbClr val="4B2BC9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p>
              <a:pPr algn="ctr"/>
              <a:endParaRPr lang="zh-CN" altLang="en-US"/>
            </a:p>
          </p:txBody>
        </p:sp>
        <p:sp>
          <p:nvSpPr>
            <p:cNvPr id="14" name="textbox 506"/>
            <p:cNvSpPr/>
            <p:nvPr/>
          </p:nvSpPr>
          <p:spPr>
            <a:xfrm>
              <a:off x="-12700" y="-12700"/>
              <a:ext cx="384175" cy="38354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p>
              <a:pPr algn="l" rtl="0" eaLnBrk="0">
                <a:lnSpc>
                  <a:spcPct val="117000"/>
                </a:lnSpc>
              </a:pPr>
              <a:endParaRPr sz="4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marL="161290" algn="l" rtl="0" eaLnBrk="0">
                <a:lnSpc>
                  <a:spcPct val="97000"/>
                </a:lnSpc>
                <a:spcBef>
                  <a:spcPts val="5"/>
                </a:spcBef>
              </a:pPr>
              <a:r>
                <a:rPr lang="en-US" sz="1400" dirty="0">
                  <a:solidFill>
                    <a:schemeClr val="bg1"/>
                  </a:solidFill>
                  <a:latin typeface="PingFang SC" panose="020B0400000000000000" charset="-122"/>
                  <a:ea typeface="PingFang SC" panose="020B0400000000000000" charset="-122"/>
                  <a:cs typeface="PingFang SC" panose="020B0400000000000000" charset="-122"/>
                </a:rPr>
                <a:t>2</a:t>
              </a:r>
              <a:endParaRPr lang="en-US" sz="1400" dirty="0">
                <a:solidFill>
                  <a:schemeClr val="bg1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endParaRPr>
            </a:p>
          </p:txBody>
        </p:sp>
      </p:grpSp>
      <p:grpSp>
        <p:nvGrpSpPr>
          <p:cNvPr id="17" name="group 22"/>
          <p:cNvGrpSpPr/>
          <p:nvPr/>
        </p:nvGrpSpPr>
        <p:grpSpPr>
          <a:xfrm rot="21600000">
            <a:off x="5724144" y="2326589"/>
            <a:ext cx="358216" cy="357823"/>
            <a:chOff x="0" y="0"/>
            <a:chExt cx="358216" cy="357823"/>
          </a:xfrm>
        </p:grpSpPr>
        <p:sp>
          <p:nvSpPr>
            <p:cNvPr id="18" name="path 504"/>
            <p:cNvSpPr/>
            <p:nvPr/>
          </p:nvSpPr>
          <p:spPr>
            <a:xfrm>
              <a:off x="0" y="0"/>
              <a:ext cx="358216" cy="357823"/>
            </a:xfrm>
            <a:custGeom>
              <a:avLst/>
              <a:gdLst/>
              <a:ahLst/>
              <a:cxnLst/>
              <a:rect l="0" t="0" r="0" b="0"/>
              <a:pathLst>
                <a:path w="564" h="563">
                  <a:moveTo>
                    <a:pt x="0" y="282"/>
                  </a:moveTo>
                  <a:cubicBezTo>
                    <a:pt x="0" y="126"/>
                    <a:pt x="126" y="0"/>
                    <a:pt x="282" y="0"/>
                  </a:cubicBezTo>
                  <a:cubicBezTo>
                    <a:pt x="437" y="0"/>
                    <a:pt x="564" y="126"/>
                    <a:pt x="564" y="281"/>
                  </a:cubicBezTo>
                  <a:cubicBezTo>
                    <a:pt x="564" y="437"/>
                    <a:pt x="437" y="563"/>
                    <a:pt x="282" y="563"/>
                  </a:cubicBezTo>
                  <a:cubicBezTo>
                    <a:pt x="126" y="563"/>
                    <a:pt x="0" y="437"/>
                    <a:pt x="0" y="282"/>
                  </a:cubicBezTo>
                </a:path>
              </a:pathLst>
            </a:custGeom>
            <a:solidFill>
              <a:srgbClr val="4B2BC9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p>
              <a:pPr algn="ctr"/>
              <a:endParaRPr lang="zh-CN" altLang="en-US"/>
            </a:p>
          </p:txBody>
        </p:sp>
        <p:sp>
          <p:nvSpPr>
            <p:cNvPr id="19" name="textbox 506"/>
            <p:cNvSpPr/>
            <p:nvPr/>
          </p:nvSpPr>
          <p:spPr>
            <a:xfrm>
              <a:off x="-12700" y="-12700"/>
              <a:ext cx="384175" cy="38354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p>
              <a:pPr algn="l" rtl="0" eaLnBrk="0">
                <a:lnSpc>
                  <a:spcPct val="117000"/>
                </a:lnSpc>
              </a:pPr>
              <a:endParaRPr sz="4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marL="161290" algn="l" rtl="0" eaLnBrk="0">
                <a:lnSpc>
                  <a:spcPct val="97000"/>
                </a:lnSpc>
                <a:spcBef>
                  <a:spcPts val="5"/>
                </a:spcBef>
              </a:pPr>
              <a:r>
                <a:rPr lang="en-US" sz="1400" b="1" kern="0" spc="-30" dirty="0">
                  <a:solidFill>
                    <a:srgbClr val="FFFFFF">
                      <a:alpha val="100000"/>
                    </a:srgbClr>
                  </a:solidFill>
                  <a:latin typeface="PingFang SC" panose="020B0400000000000000" charset="-122"/>
                  <a:ea typeface="PingFang SC" panose="020B0400000000000000" charset="-122"/>
                  <a:cs typeface="PingFang SC" panose="020B0400000000000000" charset="-122"/>
                </a:rPr>
                <a:t>3</a:t>
              </a:r>
              <a:endParaRPr lang="en-US" sz="1400" b="1" kern="0" spc="-30" dirty="0">
                <a:solidFill>
                  <a:srgbClr val="FFFFFF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endParaRPr>
            </a:p>
          </p:txBody>
        </p:sp>
      </p:grpSp>
      <p:grpSp>
        <p:nvGrpSpPr>
          <p:cNvPr id="20" name="group 22"/>
          <p:cNvGrpSpPr/>
          <p:nvPr/>
        </p:nvGrpSpPr>
        <p:grpSpPr>
          <a:xfrm rot="21600000">
            <a:off x="7568819" y="2346274"/>
            <a:ext cx="358216" cy="357823"/>
            <a:chOff x="0" y="0"/>
            <a:chExt cx="358216" cy="357823"/>
          </a:xfrm>
        </p:grpSpPr>
        <p:sp>
          <p:nvSpPr>
            <p:cNvPr id="21" name="path 504"/>
            <p:cNvSpPr/>
            <p:nvPr/>
          </p:nvSpPr>
          <p:spPr>
            <a:xfrm>
              <a:off x="0" y="0"/>
              <a:ext cx="358216" cy="357823"/>
            </a:xfrm>
            <a:custGeom>
              <a:avLst/>
              <a:gdLst/>
              <a:ahLst/>
              <a:cxnLst/>
              <a:rect l="0" t="0" r="0" b="0"/>
              <a:pathLst>
                <a:path w="564" h="563">
                  <a:moveTo>
                    <a:pt x="0" y="282"/>
                  </a:moveTo>
                  <a:cubicBezTo>
                    <a:pt x="0" y="126"/>
                    <a:pt x="126" y="0"/>
                    <a:pt x="282" y="0"/>
                  </a:cubicBezTo>
                  <a:cubicBezTo>
                    <a:pt x="437" y="0"/>
                    <a:pt x="564" y="126"/>
                    <a:pt x="564" y="281"/>
                  </a:cubicBezTo>
                  <a:cubicBezTo>
                    <a:pt x="564" y="437"/>
                    <a:pt x="437" y="563"/>
                    <a:pt x="282" y="563"/>
                  </a:cubicBezTo>
                  <a:cubicBezTo>
                    <a:pt x="126" y="563"/>
                    <a:pt x="0" y="437"/>
                    <a:pt x="0" y="282"/>
                  </a:cubicBezTo>
                </a:path>
              </a:pathLst>
            </a:custGeom>
            <a:solidFill>
              <a:srgbClr val="4B2BC9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23" name="textbox 506"/>
            <p:cNvSpPr/>
            <p:nvPr/>
          </p:nvSpPr>
          <p:spPr>
            <a:xfrm>
              <a:off x="-12700" y="-12700"/>
              <a:ext cx="384175" cy="38354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7000"/>
                </a:lnSpc>
              </a:pPr>
              <a:endParaRPr sz="4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marL="161290" algn="l" rtl="0" eaLnBrk="0">
                <a:lnSpc>
                  <a:spcPct val="97000"/>
                </a:lnSpc>
                <a:spcBef>
                  <a:spcPts val="5"/>
                </a:spcBef>
              </a:pPr>
              <a:r>
                <a:rPr lang="en-US" sz="1400" b="1" kern="0" spc="-30" dirty="0">
                  <a:solidFill>
                    <a:srgbClr val="FFFFFF">
                      <a:alpha val="100000"/>
                    </a:srgbClr>
                  </a:solidFill>
                  <a:latin typeface="PingFang SC" panose="020B0400000000000000" charset="-122"/>
                  <a:ea typeface="PingFang SC" panose="020B0400000000000000" charset="-122"/>
                  <a:cs typeface="PingFang SC" panose="020B0400000000000000" charset="-122"/>
                </a:rPr>
                <a:t>4</a:t>
              </a:r>
              <a:endParaRPr lang="en-US" sz="1400" b="1" kern="0" spc="-30" dirty="0">
                <a:solidFill>
                  <a:srgbClr val="FFFFFF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endParaRPr>
            </a:p>
          </p:txBody>
        </p:sp>
      </p:grpSp>
      <p:grpSp>
        <p:nvGrpSpPr>
          <p:cNvPr id="25" name="group 22"/>
          <p:cNvGrpSpPr/>
          <p:nvPr/>
        </p:nvGrpSpPr>
        <p:grpSpPr>
          <a:xfrm rot="21600000">
            <a:off x="9570339" y="2313254"/>
            <a:ext cx="358216" cy="357823"/>
            <a:chOff x="0" y="0"/>
            <a:chExt cx="358216" cy="357823"/>
          </a:xfrm>
        </p:grpSpPr>
        <p:sp>
          <p:nvSpPr>
            <p:cNvPr id="27" name="path 504"/>
            <p:cNvSpPr/>
            <p:nvPr/>
          </p:nvSpPr>
          <p:spPr>
            <a:xfrm>
              <a:off x="0" y="0"/>
              <a:ext cx="358216" cy="357823"/>
            </a:xfrm>
            <a:custGeom>
              <a:avLst/>
              <a:gdLst/>
              <a:ahLst/>
              <a:cxnLst/>
              <a:rect l="0" t="0" r="0" b="0"/>
              <a:pathLst>
                <a:path w="564" h="563">
                  <a:moveTo>
                    <a:pt x="0" y="282"/>
                  </a:moveTo>
                  <a:cubicBezTo>
                    <a:pt x="0" y="126"/>
                    <a:pt x="126" y="0"/>
                    <a:pt x="282" y="0"/>
                  </a:cubicBezTo>
                  <a:cubicBezTo>
                    <a:pt x="437" y="0"/>
                    <a:pt x="564" y="126"/>
                    <a:pt x="564" y="281"/>
                  </a:cubicBezTo>
                  <a:cubicBezTo>
                    <a:pt x="564" y="437"/>
                    <a:pt x="437" y="563"/>
                    <a:pt x="282" y="563"/>
                  </a:cubicBezTo>
                  <a:cubicBezTo>
                    <a:pt x="126" y="563"/>
                    <a:pt x="0" y="437"/>
                    <a:pt x="0" y="282"/>
                  </a:cubicBezTo>
                </a:path>
              </a:pathLst>
            </a:custGeom>
            <a:solidFill>
              <a:srgbClr val="4B2BC9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28" name="textbox 506"/>
            <p:cNvSpPr/>
            <p:nvPr/>
          </p:nvSpPr>
          <p:spPr>
            <a:xfrm>
              <a:off x="-12700" y="-12700"/>
              <a:ext cx="384175" cy="38354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7000"/>
                </a:lnSpc>
              </a:pPr>
              <a:endParaRPr sz="4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marL="161290" algn="l" rtl="0" eaLnBrk="0">
                <a:lnSpc>
                  <a:spcPct val="97000"/>
                </a:lnSpc>
                <a:spcBef>
                  <a:spcPts val="5"/>
                </a:spcBef>
              </a:pPr>
              <a:r>
                <a:rPr lang="en-US" sz="1400" b="1" kern="0" spc="-30" dirty="0">
                  <a:solidFill>
                    <a:srgbClr val="FFFFFF">
                      <a:alpha val="100000"/>
                    </a:srgbClr>
                  </a:solidFill>
                  <a:latin typeface="PingFang SC" panose="020B0400000000000000" charset="-122"/>
                  <a:ea typeface="PingFang SC" panose="020B0400000000000000" charset="-122"/>
                  <a:cs typeface="PingFang SC" panose="020B0400000000000000" charset="-122"/>
                </a:rPr>
                <a:t>5</a:t>
              </a:r>
              <a:endParaRPr lang="en-US" sz="1400" b="1" kern="0" spc="-30" dirty="0">
                <a:solidFill>
                  <a:srgbClr val="FFFFFF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endParaRPr>
            </a:p>
          </p:txBody>
        </p:sp>
      </p:grpSp>
      <p:sp>
        <p:nvSpPr>
          <p:cNvPr id="32" name="textbox 468"/>
          <p:cNvSpPr/>
          <p:nvPr>
            <p:custDataLst>
              <p:tags r:id="rId4"/>
            </p:custDataLst>
          </p:nvPr>
        </p:nvSpPr>
        <p:spPr>
          <a:xfrm>
            <a:off x="8389620" y="5112385"/>
            <a:ext cx="2877820" cy="9144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8000"/>
              </a:lnSpc>
            </a:pPr>
            <a:r>
              <a:rPr sz="1700" b="1" kern="0" spc="6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多模态交互</a:t>
            </a:r>
            <a:endParaRPr sz="17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  <a:p>
            <a:pPr marL="12700" algn="l" rtl="0" eaLnBrk="0">
              <a:lnSpc>
                <a:spcPct val="97000"/>
              </a:lnSpc>
              <a:spcBef>
                <a:spcPts val="1315"/>
              </a:spcBef>
            </a:pPr>
            <a:r>
              <a:rPr lang="zh-CN" sz="1400" dirty="0"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对话</a:t>
            </a:r>
            <a:r>
              <a:rPr lang="en-US" altLang="zh-CN" sz="1400" dirty="0"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，</a:t>
            </a:r>
            <a:r>
              <a:rPr lang="zh-CN" altLang="en-US" sz="1400" dirty="0"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识图</a:t>
            </a:r>
            <a:r>
              <a:rPr lang="en-US" altLang="zh-CN" sz="1400" dirty="0"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，</a:t>
            </a:r>
            <a:r>
              <a:rPr lang="zh-CN" altLang="en-US" sz="1400" dirty="0"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走动</a:t>
            </a:r>
            <a:r>
              <a:rPr lang="en-US" altLang="zh-CN" sz="1400" dirty="0"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，</a:t>
            </a:r>
            <a:r>
              <a:rPr lang="zh-CN" altLang="en-US" sz="1400" dirty="0"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人脸识别</a:t>
            </a:r>
            <a:r>
              <a:rPr lang="en-US" altLang="zh-CN" sz="1400" dirty="0"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，</a:t>
            </a:r>
            <a:r>
              <a:rPr lang="zh-CN" altLang="en-US" sz="1400" dirty="0"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手势识别</a:t>
            </a:r>
            <a:r>
              <a:rPr lang="en-US" altLang="zh-CN" sz="1400" dirty="0"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，</a:t>
            </a:r>
            <a:r>
              <a:rPr lang="zh-CN" altLang="en-US" sz="1400" dirty="0"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避障</a:t>
            </a:r>
            <a:r>
              <a:rPr lang="en-US" altLang="zh-CN" sz="1400" dirty="0"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，</a:t>
            </a:r>
            <a:r>
              <a:rPr lang="zh-CN" altLang="en-US" sz="1400" dirty="0"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跟随</a:t>
            </a:r>
            <a:r>
              <a:rPr lang="en-US" altLang="zh-CN" sz="1400" dirty="0"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；</a:t>
            </a:r>
            <a:endParaRPr lang="en-US" altLang="zh-CN" sz="14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grpSp>
        <p:nvGrpSpPr>
          <p:cNvPr id="33" name="group 22"/>
          <p:cNvGrpSpPr/>
          <p:nvPr>
            <p:custDataLst>
              <p:tags r:id="rId5"/>
            </p:custDataLst>
          </p:nvPr>
        </p:nvGrpSpPr>
        <p:grpSpPr>
          <a:xfrm rot="21600000">
            <a:off x="949579" y="5063439"/>
            <a:ext cx="358216" cy="357823"/>
            <a:chOff x="0" y="0"/>
            <a:chExt cx="358216" cy="357823"/>
          </a:xfrm>
        </p:grpSpPr>
        <p:sp>
          <p:nvSpPr>
            <p:cNvPr id="34" name="path 504"/>
            <p:cNvSpPr/>
            <p:nvPr>
              <p:custDataLst>
                <p:tags r:id="rId6"/>
              </p:custDataLst>
            </p:nvPr>
          </p:nvSpPr>
          <p:spPr>
            <a:xfrm>
              <a:off x="0" y="0"/>
              <a:ext cx="358216" cy="357823"/>
            </a:xfrm>
            <a:custGeom>
              <a:avLst/>
              <a:gdLst/>
              <a:ahLst/>
              <a:cxnLst/>
              <a:rect l="0" t="0" r="0" b="0"/>
              <a:pathLst>
                <a:path w="564" h="563">
                  <a:moveTo>
                    <a:pt x="0" y="282"/>
                  </a:moveTo>
                  <a:cubicBezTo>
                    <a:pt x="0" y="126"/>
                    <a:pt x="126" y="0"/>
                    <a:pt x="282" y="0"/>
                  </a:cubicBezTo>
                  <a:cubicBezTo>
                    <a:pt x="437" y="0"/>
                    <a:pt x="564" y="126"/>
                    <a:pt x="564" y="281"/>
                  </a:cubicBezTo>
                  <a:cubicBezTo>
                    <a:pt x="564" y="437"/>
                    <a:pt x="437" y="563"/>
                    <a:pt x="282" y="563"/>
                  </a:cubicBezTo>
                  <a:cubicBezTo>
                    <a:pt x="126" y="563"/>
                    <a:pt x="0" y="437"/>
                    <a:pt x="0" y="282"/>
                  </a:cubicBezTo>
                </a:path>
              </a:pathLst>
            </a:custGeom>
            <a:solidFill>
              <a:srgbClr val="4B2BC9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35" name="textbox 506"/>
            <p:cNvSpPr/>
            <p:nvPr>
              <p:custDataLst>
                <p:tags r:id="rId7"/>
              </p:custDataLst>
            </p:nvPr>
          </p:nvSpPr>
          <p:spPr>
            <a:xfrm>
              <a:off x="-12700" y="-12700"/>
              <a:ext cx="384175" cy="38354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7000"/>
                </a:lnSpc>
              </a:pPr>
              <a:endParaRPr sz="4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marL="161290" algn="l" rtl="0" eaLnBrk="0">
                <a:lnSpc>
                  <a:spcPct val="97000"/>
                </a:lnSpc>
                <a:spcBef>
                  <a:spcPts val="5"/>
                </a:spcBef>
              </a:pPr>
              <a:r>
                <a:rPr sz="1400" b="1" kern="0" spc="-30" dirty="0">
                  <a:solidFill>
                    <a:srgbClr val="FFFFFF">
                      <a:alpha val="100000"/>
                    </a:srgbClr>
                  </a:solidFill>
                  <a:latin typeface="PingFang SC" panose="020B0400000000000000" charset="-122"/>
                  <a:ea typeface="PingFang SC" panose="020B0400000000000000" charset="-122"/>
                  <a:cs typeface="PingFang SC" panose="020B0400000000000000" charset="-122"/>
                </a:rPr>
                <a:t>1</a:t>
              </a:r>
              <a:endParaRPr sz="1400" dirty="0"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endParaRPr>
            </a:p>
          </p:txBody>
        </p:sp>
      </p:grpSp>
      <p:grpSp>
        <p:nvGrpSpPr>
          <p:cNvPr id="36" name="group 24"/>
          <p:cNvGrpSpPr/>
          <p:nvPr>
            <p:custDataLst>
              <p:tags r:id="rId8"/>
            </p:custDataLst>
          </p:nvPr>
        </p:nvGrpSpPr>
        <p:grpSpPr>
          <a:xfrm rot="21600000">
            <a:off x="4514469" y="5050396"/>
            <a:ext cx="358216" cy="357809"/>
            <a:chOff x="0" y="0"/>
            <a:chExt cx="358216" cy="357809"/>
          </a:xfrm>
        </p:grpSpPr>
        <p:sp>
          <p:nvSpPr>
            <p:cNvPr id="37" name="path 510"/>
            <p:cNvSpPr/>
            <p:nvPr>
              <p:custDataLst>
                <p:tags r:id="rId9"/>
              </p:custDataLst>
            </p:nvPr>
          </p:nvSpPr>
          <p:spPr>
            <a:xfrm>
              <a:off x="0" y="0"/>
              <a:ext cx="358216" cy="357809"/>
            </a:xfrm>
            <a:custGeom>
              <a:avLst/>
              <a:gdLst/>
              <a:ahLst/>
              <a:cxnLst/>
              <a:rect l="0" t="0" r="0" b="0"/>
              <a:pathLst>
                <a:path w="564" h="563">
                  <a:moveTo>
                    <a:pt x="0" y="281"/>
                  </a:moveTo>
                  <a:cubicBezTo>
                    <a:pt x="0" y="126"/>
                    <a:pt x="126" y="0"/>
                    <a:pt x="282" y="0"/>
                  </a:cubicBezTo>
                  <a:cubicBezTo>
                    <a:pt x="437" y="0"/>
                    <a:pt x="564" y="126"/>
                    <a:pt x="564" y="281"/>
                  </a:cubicBezTo>
                  <a:cubicBezTo>
                    <a:pt x="564" y="437"/>
                    <a:pt x="437" y="563"/>
                    <a:pt x="282" y="563"/>
                  </a:cubicBezTo>
                  <a:cubicBezTo>
                    <a:pt x="126" y="563"/>
                    <a:pt x="0" y="437"/>
                    <a:pt x="0" y="281"/>
                  </a:cubicBezTo>
                </a:path>
              </a:pathLst>
            </a:custGeom>
            <a:solidFill>
              <a:srgbClr val="4B2BC9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38" name="textbox 512"/>
            <p:cNvSpPr/>
            <p:nvPr>
              <p:custDataLst>
                <p:tags r:id="rId10"/>
              </p:custDataLst>
            </p:nvPr>
          </p:nvSpPr>
          <p:spPr>
            <a:xfrm>
              <a:off x="-12700" y="-12700"/>
              <a:ext cx="384175" cy="38354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7000"/>
                </a:lnSpc>
              </a:pPr>
              <a:endParaRPr sz="4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marL="146050" algn="l" rtl="0" eaLnBrk="0">
                <a:lnSpc>
                  <a:spcPct val="97000"/>
                </a:lnSpc>
                <a:spcBef>
                  <a:spcPts val="5"/>
                </a:spcBef>
              </a:pPr>
              <a:r>
                <a:rPr sz="1400" b="1" kern="0" spc="-20" dirty="0">
                  <a:solidFill>
                    <a:srgbClr val="FFFFFF">
                      <a:alpha val="100000"/>
                    </a:srgbClr>
                  </a:solidFill>
                  <a:latin typeface="PingFang SC" panose="020B0400000000000000" charset="-122"/>
                  <a:ea typeface="PingFang SC" panose="020B0400000000000000" charset="-122"/>
                  <a:cs typeface="PingFang SC" panose="020B0400000000000000" charset="-122"/>
                </a:rPr>
                <a:t>2</a:t>
              </a:r>
              <a:endParaRPr sz="1400" dirty="0"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endParaRPr>
            </a:p>
          </p:txBody>
        </p:sp>
      </p:grpSp>
      <p:grpSp>
        <p:nvGrpSpPr>
          <p:cNvPr id="39" name="group 26"/>
          <p:cNvGrpSpPr/>
          <p:nvPr>
            <p:custDataLst>
              <p:tags r:id="rId11"/>
            </p:custDataLst>
          </p:nvPr>
        </p:nvGrpSpPr>
        <p:grpSpPr>
          <a:xfrm rot="21600000">
            <a:off x="7969504" y="5112271"/>
            <a:ext cx="358216" cy="357809"/>
            <a:chOff x="0" y="0"/>
            <a:chExt cx="358216" cy="357809"/>
          </a:xfrm>
        </p:grpSpPr>
        <p:sp>
          <p:nvSpPr>
            <p:cNvPr id="40" name="path 514"/>
            <p:cNvSpPr/>
            <p:nvPr>
              <p:custDataLst>
                <p:tags r:id="rId12"/>
              </p:custDataLst>
            </p:nvPr>
          </p:nvSpPr>
          <p:spPr>
            <a:xfrm>
              <a:off x="0" y="0"/>
              <a:ext cx="358216" cy="357809"/>
            </a:xfrm>
            <a:custGeom>
              <a:avLst/>
              <a:gdLst/>
              <a:ahLst/>
              <a:cxnLst/>
              <a:rect l="0" t="0" r="0" b="0"/>
              <a:pathLst>
                <a:path w="564" h="563">
                  <a:moveTo>
                    <a:pt x="0" y="280"/>
                  </a:moveTo>
                  <a:cubicBezTo>
                    <a:pt x="0" y="126"/>
                    <a:pt x="126" y="0"/>
                    <a:pt x="282" y="0"/>
                  </a:cubicBezTo>
                  <a:cubicBezTo>
                    <a:pt x="437" y="0"/>
                    <a:pt x="564" y="126"/>
                    <a:pt x="564" y="281"/>
                  </a:cubicBezTo>
                  <a:cubicBezTo>
                    <a:pt x="564" y="437"/>
                    <a:pt x="437" y="563"/>
                    <a:pt x="282" y="563"/>
                  </a:cubicBezTo>
                  <a:cubicBezTo>
                    <a:pt x="126" y="563"/>
                    <a:pt x="0" y="437"/>
                    <a:pt x="0" y="280"/>
                  </a:cubicBezTo>
                </a:path>
              </a:pathLst>
            </a:custGeom>
            <a:solidFill>
              <a:srgbClr val="4B2BC9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41" name="textbox 516"/>
            <p:cNvSpPr/>
            <p:nvPr>
              <p:custDataLst>
                <p:tags r:id="rId13"/>
              </p:custDataLst>
            </p:nvPr>
          </p:nvSpPr>
          <p:spPr>
            <a:xfrm>
              <a:off x="-12700" y="-12700"/>
              <a:ext cx="384175" cy="38354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7000"/>
                </a:lnSpc>
              </a:pPr>
              <a:endParaRPr sz="4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marL="144145" algn="l" rtl="0" eaLnBrk="0">
                <a:lnSpc>
                  <a:spcPct val="97000"/>
                </a:lnSpc>
                <a:spcBef>
                  <a:spcPts val="5"/>
                </a:spcBef>
              </a:pPr>
              <a:r>
                <a:rPr sz="1400" b="1" kern="0" spc="-20" dirty="0">
                  <a:solidFill>
                    <a:srgbClr val="FFFFFF">
                      <a:alpha val="100000"/>
                    </a:srgbClr>
                  </a:solidFill>
                  <a:latin typeface="PingFang SC" panose="020B0400000000000000" charset="-122"/>
                  <a:ea typeface="PingFang SC" panose="020B0400000000000000" charset="-122"/>
                  <a:cs typeface="PingFang SC" panose="020B0400000000000000" charset="-122"/>
                </a:rPr>
                <a:t>3</a:t>
              </a:r>
              <a:endParaRPr sz="1400" dirty="0"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endParaRPr>
            </a:p>
          </p:txBody>
        </p:sp>
      </p:grpSp>
      <p:sp>
        <p:nvSpPr>
          <p:cNvPr id="42" name="textbox 468"/>
          <p:cNvSpPr/>
          <p:nvPr>
            <p:custDataLst>
              <p:tags r:id="rId14"/>
            </p:custDataLst>
          </p:nvPr>
        </p:nvSpPr>
        <p:spPr>
          <a:xfrm>
            <a:off x="4988560" y="5099685"/>
            <a:ext cx="2877820" cy="9144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algn="l" rtl="0" eaLnBrk="0">
              <a:lnSpc>
                <a:spcPct val="108000"/>
              </a:lnSpc>
            </a:pPr>
            <a:r>
              <a:rPr lang="zh-CN" sz="1700" b="1" kern="0" spc="8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动物类</a:t>
            </a:r>
            <a:endParaRPr lang="zh-CN" sz="1700" b="1" kern="0" spc="80" dirty="0">
              <a:solidFill>
                <a:srgbClr val="000000">
                  <a:alpha val="100000"/>
                </a:srgbClr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  <a:p>
            <a:pPr marL="12700" algn="l" rtl="0" eaLnBrk="0">
              <a:lnSpc>
                <a:spcPct val="97000"/>
              </a:lnSpc>
              <a:spcBef>
                <a:spcPts val="1315"/>
              </a:spcBef>
            </a:pPr>
            <a:r>
              <a:rPr lang="zh-CN" sz="1400" kern="0" spc="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不说话</a:t>
            </a:r>
            <a:r>
              <a:rPr lang="en-US" altLang="zh-CN" sz="1400" kern="0" spc="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，</a:t>
            </a:r>
            <a:r>
              <a:rPr lang="zh-CN" altLang="en-US" sz="1400" kern="0" spc="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或者少说话</a:t>
            </a:r>
            <a:r>
              <a:rPr lang="en-US" altLang="zh-CN" sz="1400" kern="0" spc="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，</a:t>
            </a:r>
            <a:r>
              <a:rPr lang="zh-CN" altLang="en-US" sz="1400" kern="0" spc="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情绪感知</a:t>
            </a:r>
            <a:r>
              <a:rPr lang="en-US" altLang="zh-CN" sz="1400" kern="0" spc="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+</a:t>
            </a:r>
            <a:r>
              <a:rPr lang="zh-CN" altLang="en-US" sz="1400" kern="0" spc="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动作反馈</a:t>
            </a:r>
            <a:r>
              <a:rPr lang="en-US" altLang="zh-CN" sz="1400" kern="0" spc="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；</a:t>
            </a:r>
            <a:endParaRPr lang="en-US" altLang="zh-CN" sz="14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43" name="textbox 468"/>
          <p:cNvSpPr/>
          <p:nvPr>
            <p:custDataLst>
              <p:tags r:id="rId15"/>
            </p:custDataLst>
          </p:nvPr>
        </p:nvSpPr>
        <p:spPr>
          <a:xfrm>
            <a:off x="1394460" y="4987290"/>
            <a:ext cx="2877820" cy="135064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97000"/>
              </a:lnSpc>
              <a:spcBef>
                <a:spcPts val="1315"/>
              </a:spcBef>
            </a:pPr>
            <a:r>
              <a:rPr lang="zh-CN" sz="1700" b="1" kern="0" spc="7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对话类</a:t>
            </a:r>
            <a:endParaRPr lang="zh-CN" sz="1700" b="1" kern="0" spc="70" dirty="0">
              <a:solidFill>
                <a:srgbClr val="000000">
                  <a:alpha val="100000"/>
                </a:srgbClr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  <a:p>
            <a:pPr marL="12700" algn="l" rtl="0" eaLnBrk="0">
              <a:lnSpc>
                <a:spcPct val="97000"/>
              </a:lnSpc>
              <a:spcBef>
                <a:spcPts val="1315"/>
              </a:spcBef>
            </a:pPr>
            <a:r>
              <a:rPr lang="zh-CN" sz="1400" kern="0" spc="-1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对话场景</a:t>
            </a:r>
            <a:r>
              <a:rPr lang="en-US" altLang="zh-CN" sz="1400" kern="0" spc="-1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，</a:t>
            </a:r>
            <a:r>
              <a:rPr lang="zh-CN" altLang="en-US" sz="1400" kern="0" spc="-1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回复</a:t>
            </a:r>
            <a:r>
              <a:rPr lang="zh-CN" sz="1400" kern="0" spc="-1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速度</a:t>
            </a:r>
            <a:r>
              <a:rPr lang="en-US" altLang="zh-CN" sz="1400" kern="0" spc="-1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，</a:t>
            </a:r>
            <a:r>
              <a:rPr lang="zh-CN" altLang="en-US" sz="1400" kern="0" spc="-1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准确率</a:t>
            </a:r>
            <a:r>
              <a:rPr lang="en-US" altLang="zh-CN" sz="1400" kern="0" spc="-1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，</a:t>
            </a:r>
            <a:r>
              <a:rPr lang="zh-CN" altLang="en-US" sz="1400" kern="0" spc="-1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多语言</a:t>
            </a:r>
            <a:r>
              <a:rPr lang="en-US" altLang="zh-CN" sz="1400" kern="0" spc="-1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，</a:t>
            </a:r>
            <a:r>
              <a:rPr lang="zh-CN" altLang="en-US" sz="1400" kern="0" spc="-1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多音色</a:t>
            </a:r>
            <a:r>
              <a:rPr lang="en-US" altLang="zh-CN" sz="1400" kern="0" spc="-1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，</a:t>
            </a:r>
            <a:r>
              <a:rPr lang="zh-CN" altLang="en-US" sz="1400" kern="0" spc="-1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声音克隆</a:t>
            </a:r>
            <a:r>
              <a:rPr lang="en-US" altLang="zh-CN" sz="1400" kern="0" spc="-1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，</a:t>
            </a:r>
            <a:r>
              <a:rPr lang="zh-CN" altLang="en-US" sz="1400" kern="0" spc="-1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音乐故事</a:t>
            </a:r>
            <a:r>
              <a:rPr lang="en-US" altLang="zh-CN" sz="1400" kern="0" spc="-1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，</a:t>
            </a:r>
            <a:r>
              <a:rPr lang="zh-CN" altLang="en-US" sz="1400" kern="0" spc="-1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情绪识别</a:t>
            </a:r>
            <a:endParaRPr sz="10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algn="l" rtl="0" eaLnBrk="0">
              <a:lnSpc>
                <a:spcPct val="108000"/>
              </a:lnSpc>
            </a:pPr>
            <a:endParaRPr lang="en-US" altLang="zh-CN" sz="14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45" name="textbox 476"/>
          <p:cNvSpPr/>
          <p:nvPr/>
        </p:nvSpPr>
        <p:spPr>
          <a:xfrm>
            <a:off x="739775" y="4043045"/>
            <a:ext cx="3277870" cy="6572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p>
            <a:pPr algn="l" rtl="0" eaLnBrk="0">
              <a:lnSpc>
                <a:spcPct val="83000"/>
              </a:lnSpc>
            </a:pPr>
            <a:endParaRPr b="1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ts val="2095"/>
              </a:lnSpc>
            </a:pPr>
            <a:r>
              <a:rPr lang="en-US" altLang="zh-CN" b="1" kern="0" spc="8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TUYA AI Agent：</a:t>
            </a:r>
            <a:endParaRPr lang="en-US" altLang="zh-CN" b="1" kern="0" spc="80" dirty="0">
              <a:solidFill>
                <a:srgbClr val="000000">
                  <a:alpha val="100000"/>
                </a:srgbClr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picture 6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pic>
        <p:nvPicPr>
          <p:cNvPr id="68" name="picture 6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885166" y="1703452"/>
            <a:ext cx="5323899" cy="2994854"/>
          </a:xfrm>
          <a:prstGeom prst="rect">
            <a:avLst/>
          </a:prstGeom>
        </p:spPr>
      </p:pic>
      <p:pic>
        <p:nvPicPr>
          <p:cNvPr id="70" name="picture 7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700405" y="5035550"/>
            <a:ext cx="10692130" cy="1545590"/>
          </a:xfrm>
          <a:prstGeom prst="rect">
            <a:avLst/>
          </a:prstGeom>
        </p:spPr>
      </p:pic>
      <p:sp>
        <p:nvSpPr>
          <p:cNvPr id="72" name="textbox 72"/>
          <p:cNvSpPr/>
          <p:nvPr/>
        </p:nvSpPr>
        <p:spPr>
          <a:xfrm>
            <a:off x="6573654" y="1868508"/>
            <a:ext cx="4829058" cy="2594637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1000"/>
              </a:lnSpc>
            </a:pPr>
            <a:endParaRPr sz="100" dirty="0">
              <a:solidFill>
                <a:schemeClr val="tx1"/>
              </a:solidFill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61595" algn="l" rtl="0" eaLnBrk="0">
              <a:lnSpc>
                <a:spcPct val="86000"/>
              </a:lnSpc>
            </a:pPr>
            <a:r>
              <a:rPr sz="1945" b="1" kern="0" spc="70" dirty="0">
                <a:solidFill>
                  <a:schemeClr val="tx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技术实践优势</a:t>
            </a:r>
            <a:endParaRPr sz="1945" dirty="0">
              <a:solidFill>
                <a:schemeClr val="tx1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  <a:p>
            <a:pPr algn="l" rtl="0" eaLnBrk="0">
              <a:lnSpc>
                <a:spcPct val="152000"/>
              </a:lnSpc>
            </a:pPr>
            <a:endParaRPr sz="845" dirty="0">
              <a:solidFill>
                <a:schemeClr val="tx1"/>
              </a:solidFill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31115" algn="l" rtl="0" eaLnBrk="0">
              <a:lnSpc>
                <a:spcPct val="97000"/>
              </a:lnSpc>
              <a:spcBef>
                <a:spcPts val="460"/>
              </a:spcBef>
            </a:pPr>
            <a:r>
              <a:rPr sz="1270" kern="0" spc="90" dirty="0">
                <a:solidFill>
                  <a:schemeClr val="tx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源自</a:t>
            </a:r>
            <a:r>
              <a:rPr sz="1270" kern="0" spc="0" dirty="0">
                <a:solidFill>
                  <a:schemeClr val="tx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Tuya</a:t>
            </a:r>
            <a:r>
              <a:rPr sz="1270" kern="0" spc="90" dirty="0">
                <a:solidFill>
                  <a:schemeClr val="tx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270" kern="0" spc="0" dirty="0">
                <a:solidFill>
                  <a:schemeClr val="tx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IPC</a:t>
            </a:r>
            <a:r>
              <a:rPr sz="1270" kern="0" spc="90" dirty="0">
                <a:solidFill>
                  <a:schemeClr val="tx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业务8年技术积累</a:t>
            </a:r>
            <a:endParaRPr sz="1270" dirty="0">
              <a:solidFill>
                <a:schemeClr val="tx1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  <a:p>
            <a:pPr marL="31115" algn="l" rtl="0" eaLnBrk="0">
              <a:lnSpc>
                <a:spcPct val="87000"/>
              </a:lnSpc>
              <a:spcBef>
                <a:spcPts val="650"/>
              </a:spcBef>
            </a:pPr>
            <a:r>
              <a:rPr sz="1270" kern="0" spc="90" dirty="0">
                <a:solidFill>
                  <a:schemeClr val="tx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每天数千万次实时音视频交互锤炼</a:t>
            </a:r>
            <a:endParaRPr sz="1270" dirty="0">
              <a:solidFill>
                <a:schemeClr val="tx1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  <a:p>
            <a:pPr algn="l" rtl="0" eaLnBrk="0">
              <a:lnSpc>
                <a:spcPct val="134000"/>
              </a:lnSpc>
            </a:pPr>
            <a:endParaRPr sz="845" dirty="0">
              <a:solidFill>
                <a:schemeClr val="tx1"/>
              </a:solidFill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algn="l" rtl="0" eaLnBrk="0">
              <a:lnSpc>
                <a:spcPct val="134000"/>
              </a:lnSpc>
            </a:pPr>
            <a:endParaRPr sz="845" dirty="0">
              <a:solidFill>
                <a:schemeClr val="tx1"/>
              </a:solidFill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87000"/>
              </a:lnSpc>
              <a:spcBef>
                <a:spcPts val="460"/>
              </a:spcBef>
            </a:pPr>
            <a:r>
              <a:rPr sz="1270" kern="0" spc="90" dirty="0">
                <a:solidFill>
                  <a:schemeClr val="tx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全球本地化合规调度</a:t>
            </a:r>
            <a:endParaRPr sz="1270" dirty="0">
              <a:solidFill>
                <a:schemeClr val="tx1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  <a:p>
            <a:pPr marL="12700" algn="l" rtl="0" eaLnBrk="0">
              <a:lnSpc>
                <a:spcPct val="97000"/>
              </a:lnSpc>
              <a:spcBef>
                <a:spcPts val="845"/>
              </a:spcBef>
            </a:pPr>
            <a:r>
              <a:rPr sz="1270" kern="0" spc="70" dirty="0">
                <a:solidFill>
                  <a:schemeClr val="tx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全球7大数据中心,10+加速网络</a:t>
            </a:r>
            <a:r>
              <a:rPr sz="1270" kern="0" spc="-290" dirty="0">
                <a:solidFill>
                  <a:schemeClr val="tx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270" kern="0" spc="70" dirty="0">
                <a:solidFill>
                  <a:schemeClr val="tx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，</a:t>
            </a:r>
            <a:r>
              <a:rPr sz="1270" kern="0" spc="-370" dirty="0">
                <a:solidFill>
                  <a:schemeClr val="tx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270" kern="0" spc="70" dirty="0">
                <a:solidFill>
                  <a:schemeClr val="tx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1300+边缘</a:t>
            </a:r>
            <a:r>
              <a:rPr sz="1270" kern="0" spc="60" dirty="0">
                <a:solidFill>
                  <a:schemeClr val="tx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节点</a:t>
            </a:r>
            <a:endParaRPr sz="1270" dirty="0">
              <a:solidFill>
                <a:schemeClr val="tx1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  <a:p>
            <a:pPr algn="l" rtl="0" eaLnBrk="0">
              <a:lnSpc>
                <a:spcPct val="126000"/>
              </a:lnSpc>
            </a:pPr>
            <a:endParaRPr sz="845" dirty="0">
              <a:solidFill>
                <a:schemeClr val="tx1"/>
              </a:solidFill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algn="l" rtl="0" eaLnBrk="0">
              <a:lnSpc>
                <a:spcPct val="127000"/>
              </a:lnSpc>
            </a:pPr>
            <a:endParaRPr sz="845" dirty="0">
              <a:solidFill>
                <a:schemeClr val="tx1"/>
              </a:solidFill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20955" algn="l" rtl="0" eaLnBrk="0">
              <a:lnSpc>
                <a:spcPct val="87000"/>
              </a:lnSpc>
              <a:spcBef>
                <a:spcPts val="460"/>
              </a:spcBef>
            </a:pPr>
            <a:r>
              <a:rPr sz="1270" kern="0" spc="70" dirty="0">
                <a:solidFill>
                  <a:schemeClr val="tx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安全合规保障</a:t>
            </a:r>
            <a:endParaRPr sz="1270" dirty="0">
              <a:solidFill>
                <a:schemeClr val="tx1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  <a:p>
            <a:pPr algn="l" rtl="0" eaLnBrk="0">
              <a:lnSpc>
                <a:spcPct val="115000"/>
              </a:lnSpc>
            </a:pPr>
            <a:endParaRPr sz="510" dirty="0">
              <a:solidFill>
                <a:schemeClr val="tx1"/>
              </a:solidFill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5875" algn="l" rtl="0" eaLnBrk="0">
              <a:lnSpc>
                <a:spcPct val="87000"/>
              </a:lnSpc>
              <a:spcBef>
                <a:spcPts val="5"/>
              </a:spcBef>
            </a:pPr>
            <a:r>
              <a:rPr sz="1270" kern="0" spc="90" dirty="0">
                <a:solidFill>
                  <a:schemeClr val="tx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一机一密安全令牌+</a:t>
            </a:r>
            <a:r>
              <a:rPr sz="1270" kern="0" spc="-10" dirty="0">
                <a:solidFill>
                  <a:schemeClr val="tx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270" kern="0" spc="0" dirty="0">
                <a:solidFill>
                  <a:schemeClr val="tx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TLS</a:t>
            </a:r>
            <a:r>
              <a:rPr sz="1270" kern="0" spc="-60" dirty="0">
                <a:solidFill>
                  <a:schemeClr val="tx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270" kern="0" spc="90" dirty="0">
                <a:solidFill>
                  <a:schemeClr val="tx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通信</a:t>
            </a:r>
            <a:r>
              <a:rPr sz="1270" kern="0" spc="-290" dirty="0">
                <a:solidFill>
                  <a:schemeClr val="tx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270" kern="0" spc="90" dirty="0">
                <a:solidFill>
                  <a:schemeClr val="tx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，实现全链路加密与用户数据隔离</a:t>
            </a:r>
            <a:endParaRPr sz="1270" kern="0" spc="90" dirty="0">
              <a:solidFill>
                <a:schemeClr val="tx1">
                  <a:alpha val="100000"/>
                </a:schemeClr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graphicFrame>
        <p:nvGraphicFramePr>
          <p:cNvPr id="74" name="table 74"/>
          <p:cNvGraphicFramePr>
            <a:graphicFrameLocks noGrp="1"/>
          </p:cNvGraphicFramePr>
          <p:nvPr/>
        </p:nvGraphicFramePr>
        <p:xfrm>
          <a:off x="1308932" y="5281020"/>
          <a:ext cx="9501505" cy="1042670"/>
        </p:xfrm>
        <a:graphic>
          <a:graphicData uri="http://schemas.openxmlformats.org/drawingml/2006/table">
            <a:tbl>
              <a:tblPr/>
              <a:tblGrid>
                <a:gridCol w="3149600"/>
                <a:gridCol w="2068830"/>
                <a:gridCol w="1686560"/>
                <a:gridCol w="1688465"/>
                <a:gridCol w="908050"/>
              </a:tblGrid>
              <a:tr h="104267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9000"/>
                        </a:lnSpc>
                      </a:pPr>
                      <a:endParaRPr sz="1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marL="2332990" algn="l" rtl="0" eaLnBrk="0">
                        <a:lnSpc>
                          <a:spcPct val="86000"/>
                        </a:lnSpc>
                      </a:pPr>
                      <a:r>
                        <a:rPr sz="1440" b="1" kern="0" spc="60" dirty="0">
                          <a:solidFill>
                            <a:srgbClr val="6699FF">
                              <a:alpha val="100000"/>
                            </a:srgbClr>
                          </a:solidFill>
                          <a:latin typeface="PingFang SC" panose="020B0400000000000000" charset="-122"/>
                          <a:ea typeface="PingFang SC" panose="020B0400000000000000" charset="-122"/>
                          <a:cs typeface="PingFang SC" panose="020B0400000000000000" charset="-122"/>
                        </a:rPr>
                        <a:t>弱网对抗</a:t>
                      </a:r>
                      <a:endParaRPr sz="1440" dirty="0">
                        <a:latin typeface="PingFang SC" panose="020B0400000000000000" charset="-122"/>
                        <a:ea typeface="PingFang SC" panose="020B0400000000000000" charset="-122"/>
                        <a:cs typeface="PingFang SC" panose="020B0400000000000000" charset="-122"/>
                      </a:endParaRPr>
                    </a:p>
                    <a:p>
                      <a:pPr algn="l" rtl="0" eaLnBrk="0">
                        <a:lnSpc>
                          <a:spcPts val="3220"/>
                        </a:lnSpc>
                        <a:spcBef>
                          <a:spcPts val="655"/>
                        </a:spcBef>
                      </a:pPr>
                      <a:r>
                        <a:rPr sz="3050" b="1" kern="0" spc="-10" baseline="4000" dirty="0">
                          <a:solidFill>
                            <a:srgbClr val="6699FF">
                              <a:alpha val="100000"/>
                            </a:srgbClr>
                          </a:solidFill>
                          <a:latin typeface="PingFang SC" panose="020B0400000000000000" charset="-122"/>
                          <a:ea typeface="PingFang SC" panose="020B0400000000000000" charset="-122"/>
                          <a:cs typeface="PingFang SC" panose="020B0400000000000000" charset="-122"/>
                        </a:rPr>
                        <a:t>核心技术指标</a:t>
                      </a:r>
                      <a:r>
                        <a:rPr sz="1945" kern="0" spc="-10" dirty="0">
                          <a:solidFill>
                            <a:srgbClr val="6699FF">
                              <a:alpha val="100000"/>
                            </a:srgbClr>
                          </a:solidFill>
                          <a:latin typeface="PingFang SC" panose="020B0400000000000000" charset="-122"/>
                          <a:ea typeface="PingFang SC" panose="020B0400000000000000" charset="-122"/>
                          <a:cs typeface="PingFang SC" panose="020B0400000000000000" charset="-122"/>
                        </a:rPr>
                        <a:t>   </a:t>
                      </a:r>
                      <a:r>
                        <a:rPr sz="1945" kern="0" spc="-20" dirty="0">
                          <a:solidFill>
                            <a:srgbClr val="6699FF">
                              <a:alpha val="100000"/>
                            </a:srgbClr>
                          </a:solidFill>
                          <a:latin typeface="PingFang SC" panose="020B0400000000000000" charset="-122"/>
                          <a:ea typeface="PingFang SC" panose="020B0400000000000000" charset="-122"/>
                          <a:cs typeface="PingFang SC" panose="020B0400000000000000" charset="-122"/>
                        </a:rPr>
                        <a:t>  </a:t>
                      </a:r>
                      <a:r>
                        <a:rPr sz="1945" b="1" kern="0" spc="-20" dirty="0">
                          <a:solidFill>
                            <a:srgbClr val="FFFFFF">
                              <a:alpha val="49803"/>
                            </a:srgbClr>
                          </a:solidFill>
                          <a:latin typeface="PingFang SC" panose="020B0400000000000000" charset="-122"/>
                          <a:ea typeface="PingFang SC" panose="020B0400000000000000" charset="-122"/>
                          <a:cs typeface="PingFang SC" panose="020B0400000000000000" charset="-122"/>
                        </a:rPr>
                        <a:t>30-70%</a:t>
                      </a:r>
                      <a:endParaRPr sz="1945" dirty="0">
                        <a:latin typeface="PingFang SC" panose="020B0400000000000000" charset="-122"/>
                        <a:ea typeface="PingFang SC" panose="020B0400000000000000" charset="-122"/>
                        <a:cs typeface="PingFang SC" panose="020B0400000000000000" charset="-122"/>
                      </a:endParaRPr>
                    </a:p>
                    <a:p>
                      <a:pPr marL="2332990" algn="l" rtl="0" eaLnBrk="0">
                        <a:lnSpc>
                          <a:spcPct val="87000"/>
                        </a:lnSpc>
                        <a:spcBef>
                          <a:spcPts val="360"/>
                        </a:spcBef>
                      </a:pPr>
                      <a:r>
                        <a:rPr sz="1000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PingFang SC" panose="020B0400000000000000" charset="-122"/>
                          <a:ea typeface="PingFang SC" panose="020B0400000000000000" charset="-122"/>
                          <a:cs typeface="PingFang SC" panose="020B0400000000000000" charset="-122"/>
                        </a:rPr>
                        <a:t>网络丢包可用</a:t>
                      </a:r>
                      <a:endParaRPr sz="1000" dirty="0">
                        <a:latin typeface="PingFang SC" panose="020B0400000000000000" charset="-122"/>
                        <a:ea typeface="PingFang SC" panose="020B0400000000000000" charset="-122"/>
                        <a:cs typeface="PingFang SC" panose="020B0400000000000000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330835" algn="l" rtl="0" eaLnBrk="0">
                        <a:lnSpc>
                          <a:spcPct val="86000"/>
                        </a:lnSpc>
                        <a:spcBef>
                          <a:spcPts val="5"/>
                        </a:spcBef>
                      </a:pPr>
                      <a:r>
                        <a:rPr sz="1440" b="1" kern="0" spc="80" dirty="0">
                          <a:solidFill>
                            <a:srgbClr val="6699FF">
                              <a:alpha val="100000"/>
                            </a:srgbClr>
                          </a:solidFill>
                          <a:latin typeface="PingFang SC" panose="020B0400000000000000" charset="-122"/>
                          <a:ea typeface="PingFang SC" panose="020B0400000000000000" charset="-122"/>
                          <a:cs typeface="PingFang SC" panose="020B0400000000000000" charset="-122"/>
                        </a:rPr>
                        <a:t>全球平均网络延时</a:t>
                      </a:r>
                      <a:endParaRPr sz="1440" dirty="0">
                        <a:latin typeface="PingFang SC" panose="020B0400000000000000" charset="-122"/>
                        <a:ea typeface="PingFang SC" panose="020B0400000000000000" charset="-122"/>
                        <a:cs typeface="PingFang SC" panose="020B0400000000000000" charset="-122"/>
                      </a:endParaRPr>
                    </a:p>
                    <a:p>
                      <a:pPr marL="325755" algn="l" rtl="0" eaLnBrk="0">
                        <a:lnSpc>
                          <a:spcPts val="2795"/>
                        </a:lnSpc>
                        <a:spcBef>
                          <a:spcPts val="670"/>
                        </a:spcBef>
                      </a:pPr>
                      <a:r>
                        <a:rPr sz="1945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PingFang SC" panose="020B0400000000000000" charset="-122"/>
                          <a:ea typeface="PingFang SC" panose="020B0400000000000000" charset="-122"/>
                          <a:cs typeface="PingFang SC" panose="020B0400000000000000" charset="-122"/>
                        </a:rPr>
                        <a:t>&lt;=86ms</a:t>
                      </a:r>
                      <a:endParaRPr sz="1945" dirty="0">
                        <a:latin typeface="PingFang SC" panose="020B0400000000000000" charset="-122"/>
                        <a:ea typeface="PingFang SC" panose="020B0400000000000000" charset="-122"/>
                        <a:cs typeface="PingFang SC" panose="020B0400000000000000" charset="-122"/>
                      </a:endParaRPr>
                    </a:p>
                    <a:p>
                      <a:pPr algn="l" rtl="0" eaLnBrk="0">
                        <a:lnSpc>
                          <a:spcPct val="108000"/>
                        </a:lnSpc>
                      </a:pPr>
                      <a:endParaRPr sz="51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marL="314960" algn="l" rtl="0" eaLnBrk="0">
                        <a:lnSpc>
                          <a:spcPct val="86000"/>
                        </a:lnSpc>
                        <a:spcBef>
                          <a:spcPts val="0"/>
                        </a:spcBef>
                      </a:pPr>
                      <a:r>
                        <a:rPr sz="10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PingFang SC" panose="020B0400000000000000" charset="-122"/>
                          <a:ea typeface="PingFang SC" panose="020B0400000000000000" charset="-122"/>
                          <a:cs typeface="PingFang SC" panose="020B0400000000000000" charset="-122"/>
                        </a:rPr>
                        <a:t>全球网络延时中位数</a:t>
                      </a:r>
                      <a:endParaRPr sz="1000" dirty="0">
                        <a:latin typeface="PingFang SC" panose="020B0400000000000000" charset="-122"/>
                        <a:ea typeface="PingFang SC" panose="020B0400000000000000" charset="-122"/>
                        <a:cs typeface="PingFang SC" panose="020B0400000000000000" charset="-122"/>
                      </a:endParaRPr>
                    </a:p>
                  </a:txBody>
                  <a:tcPr marL="0" marR="0" marT="765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8000"/>
                        </a:lnSpc>
                      </a:pPr>
                      <a:endParaRPr sz="1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marL="321310" algn="l" rtl="0" eaLnBrk="0">
                        <a:lnSpc>
                          <a:spcPct val="87000"/>
                        </a:lnSpc>
                      </a:pPr>
                      <a:r>
                        <a:rPr sz="1440" b="1" kern="0" spc="60" dirty="0">
                          <a:solidFill>
                            <a:srgbClr val="6699FF">
                              <a:alpha val="100000"/>
                            </a:srgbClr>
                          </a:solidFill>
                          <a:latin typeface="PingFang SC" panose="020B0400000000000000" charset="-122"/>
                          <a:ea typeface="PingFang SC" panose="020B0400000000000000" charset="-122"/>
                          <a:cs typeface="PingFang SC" panose="020B0400000000000000" charset="-122"/>
                        </a:rPr>
                        <a:t>音视频卡顿率</a:t>
                      </a:r>
                      <a:endParaRPr sz="1440" dirty="0">
                        <a:latin typeface="PingFang SC" panose="020B0400000000000000" charset="-122"/>
                        <a:ea typeface="PingFang SC" panose="020B0400000000000000" charset="-122"/>
                        <a:cs typeface="PingFang SC" panose="020B0400000000000000" charset="-122"/>
                      </a:endParaRPr>
                    </a:p>
                    <a:p>
                      <a:pPr algn="l" rtl="0" eaLnBrk="0">
                        <a:lnSpc>
                          <a:spcPct val="111000"/>
                        </a:lnSpc>
                      </a:pPr>
                      <a:endParaRPr sz="51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marL="288290" algn="l" rtl="0" eaLnBrk="0">
                        <a:lnSpc>
                          <a:spcPts val="2795"/>
                        </a:lnSpc>
                        <a:spcBef>
                          <a:spcPts val="5"/>
                        </a:spcBef>
                      </a:pPr>
                      <a:r>
                        <a:rPr sz="1945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PingFang SC" panose="020B0400000000000000" charset="-122"/>
                          <a:ea typeface="PingFang SC" panose="020B0400000000000000" charset="-122"/>
                          <a:cs typeface="PingFang SC" panose="020B0400000000000000" charset="-122"/>
                        </a:rPr>
                        <a:t>&lt;=0.8%</a:t>
                      </a:r>
                      <a:endParaRPr sz="1945" dirty="0">
                        <a:latin typeface="PingFang SC" panose="020B0400000000000000" charset="-122"/>
                        <a:ea typeface="PingFang SC" panose="020B0400000000000000" charset="-122"/>
                        <a:cs typeface="PingFang SC" panose="020B0400000000000000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22000"/>
                        </a:lnSpc>
                      </a:pPr>
                      <a:endParaRPr sz="1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marL="311150" algn="l" rtl="0" eaLnBrk="0">
                        <a:lnSpc>
                          <a:spcPct val="86000"/>
                        </a:lnSpc>
                      </a:pPr>
                      <a:r>
                        <a:rPr sz="1440" b="1" kern="0" spc="70" dirty="0">
                          <a:solidFill>
                            <a:srgbClr val="6699FF">
                              <a:alpha val="100000"/>
                            </a:srgbClr>
                          </a:solidFill>
                          <a:latin typeface="PingFang SC" panose="020B0400000000000000" charset="-122"/>
                          <a:ea typeface="PingFang SC" panose="020B0400000000000000" charset="-122"/>
                          <a:cs typeface="PingFang SC" panose="020B0400000000000000" charset="-122"/>
                        </a:rPr>
                        <a:t>极速出图</a:t>
                      </a:r>
                      <a:endParaRPr sz="1440" dirty="0">
                        <a:latin typeface="PingFang SC" panose="020B0400000000000000" charset="-122"/>
                        <a:ea typeface="PingFang SC" panose="020B0400000000000000" charset="-122"/>
                        <a:cs typeface="PingFang SC" panose="020B0400000000000000" charset="-122"/>
                      </a:endParaRPr>
                    </a:p>
                    <a:p>
                      <a:pPr marL="372745" algn="l" rtl="0" eaLnBrk="0">
                        <a:lnSpc>
                          <a:spcPts val="2795"/>
                        </a:lnSpc>
                        <a:spcBef>
                          <a:spcPts val="650"/>
                        </a:spcBef>
                      </a:pPr>
                      <a:r>
                        <a:rPr sz="1945" b="1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PingFang SC" panose="020B0400000000000000" charset="-122"/>
                          <a:ea typeface="PingFang SC" panose="020B0400000000000000" charset="-122"/>
                          <a:cs typeface="PingFang SC" panose="020B0400000000000000" charset="-122"/>
                        </a:rPr>
                        <a:t>1</a:t>
                      </a:r>
                      <a:r>
                        <a:rPr sz="1945" kern="0" spc="-30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PingFang SC" panose="020B0400000000000000" charset="-122"/>
                          <a:ea typeface="PingFang SC" panose="020B0400000000000000" charset="-122"/>
                          <a:cs typeface="PingFang SC" panose="020B0400000000000000" charset="-122"/>
                        </a:rPr>
                        <a:t> </a:t>
                      </a:r>
                      <a:r>
                        <a:rPr sz="1945" b="1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PingFang SC" panose="020B0400000000000000" charset="-122"/>
                          <a:ea typeface="PingFang SC" panose="020B0400000000000000" charset="-122"/>
                          <a:cs typeface="PingFang SC" panose="020B0400000000000000" charset="-122"/>
                        </a:rPr>
                        <a:t>00ms</a:t>
                      </a:r>
                      <a:endParaRPr sz="1945" dirty="0">
                        <a:latin typeface="PingFang SC" panose="020B0400000000000000" charset="-122"/>
                        <a:ea typeface="PingFang SC" panose="020B0400000000000000" charset="-122"/>
                        <a:cs typeface="PingFang SC" panose="020B0400000000000000" charset="-122"/>
                      </a:endParaRPr>
                    </a:p>
                    <a:p>
                      <a:pPr algn="l" rtl="0" eaLnBrk="0">
                        <a:lnSpc>
                          <a:spcPct val="110000"/>
                        </a:lnSpc>
                      </a:pPr>
                      <a:endParaRPr sz="51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marL="367665" algn="l" rtl="0" eaLnBrk="0">
                        <a:lnSpc>
                          <a:spcPct val="92000"/>
                        </a:lnSpc>
                      </a:pPr>
                      <a:r>
                        <a:rPr sz="1000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PingFang SC" panose="020B0400000000000000" charset="-122"/>
                          <a:ea typeface="PingFang SC" panose="020B0400000000000000" charset="-122"/>
                          <a:cs typeface="PingFang SC" panose="020B0400000000000000" charset="-122"/>
                        </a:rPr>
                        <a:t>视频秒开率&gt;=97%</a:t>
                      </a:r>
                      <a:endParaRPr sz="1000" dirty="0">
                        <a:latin typeface="PingFang SC" panose="020B0400000000000000" charset="-122"/>
                        <a:ea typeface="PingFang SC" panose="020B0400000000000000" charset="-122"/>
                        <a:cs typeface="PingFang SC" panose="020B0400000000000000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1000"/>
                        </a:lnSpc>
                      </a:pPr>
                      <a:endParaRPr sz="1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marL="207010" algn="l" rtl="0" eaLnBrk="0">
                        <a:lnSpc>
                          <a:spcPct val="77000"/>
                        </a:lnSpc>
                        <a:spcBef>
                          <a:spcPts val="0"/>
                        </a:spcBef>
                      </a:pPr>
                      <a:r>
                        <a:rPr sz="1440" b="1" kern="0" spc="-40" dirty="0">
                          <a:solidFill>
                            <a:srgbClr val="6699FF">
                              <a:alpha val="100000"/>
                            </a:srgbClr>
                          </a:solidFill>
                          <a:latin typeface="PingFang SC" panose="020B0400000000000000" charset="-122"/>
                          <a:ea typeface="PingFang SC" panose="020B0400000000000000" charset="-122"/>
                          <a:cs typeface="PingFang SC" panose="020B0400000000000000" charset="-122"/>
                        </a:rPr>
                        <a:t>SLA</a:t>
                      </a:r>
                      <a:endParaRPr sz="1440" dirty="0">
                        <a:latin typeface="PingFang SC" panose="020B0400000000000000" charset="-122"/>
                        <a:ea typeface="PingFang SC" panose="020B0400000000000000" charset="-122"/>
                        <a:cs typeface="PingFang SC" panose="020B0400000000000000" charset="-122"/>
                      </a:endParaRPr>
                    </a:p>
                    <a:p>
                      <a:pPr algn="r" rtl="0" eaLnBrk="0">
                        <a:lnSpc>
                          <a:spcPts val="2795"/>
                        </a:lnSpc>
                        <a:spcBef>
                          <a:spcPts val="675"/>
                        </a:spcBef>
                      </a:pPr>
                      <a:r>
                        <a:rPr sz="1945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PingFang SC" panose="020B0400000000000000" charset="-122"/>
                          <a:ea typeface="PingFang SC" panose="020B0400000000000000" charset="-122"/>
                          <a:cs typeface="PingFang SC" panose="020B0400000000000000" charset="-122"/>
                        </a:rPr>
                        <a:t>99.9%</a:t>
                      </a:r>
                      <a:endParaRPr sz="1945" dirty="0">
                        <a:latin typeface="PingFang SC" panose="020B0400000000000000" charset="-122"/>
                        <a:ea typeface="PingFang SC" panose="020B0400000000000000" charset="-122"/>
                        <a:cs typeface="PingFang SC" panose="020B0400000000000000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76" name="textbox 76"/>
          <p:cNvSpPr/>
          <p:nvPr/>
        </p:nvSpPr>
        <p:spPr>
          <a:xfrm>
            <a:off x="433705" y="1112520"/>
            <a:ext cx="10376535" cy="2857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7000"/>
              </a:lnSpc>
            </a:pPr>
            <a:endParaRPr sz="100" dirty="0">
              <a:solidFill>
                <a:schemeClr val="tx1"/>
              </a:solidFill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algn="l" rtl="0" eaLnBrk="0">
              <a:lnSpc>
                <a:spcPct val="101000"/>
              </a:lnSpc>
            </a:pPr>
            <a:endParaRPr sz="760" dirty="0">
              <a:solidFill>
                <a:schemeClr val="tx1"/>
              </a:solidFill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algn="l" rtl="0" eaLnBrk="0">
              <a:lnSpc>
                <a:spcPct val="8000"/>
              </a:lnSpc>
            </a:pPr>
            <a:endParaRPr sz="100" dirty="0">
              <a:solidFill>
                <a:schemeClr val="tx1"/>
              </a:solidFill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508000" algn="l" rtl="0" eaLnBrk="0">
              <a:lnSpc>
                <a:spcPts val="2125"/>
              </a:lnSpc>
            </a:pPr>
            <a:r>
              <a:rPr sz="1440" b="1" kern="0" spc="70" dirty="0">
                <a:solidFill>
                  <a:schemeClr val="tx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构建面向</a:t>
            </a:r>
            <a:r>
              <a:rPr sz="1440" b="1" kern="0" spc="0" dirty="0">
                <a:solidFill>
                  <a:schemeClr val="tx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AI</a:t>
            </a:r>
            <a:r>
              <a:rPr sz="1440" b="1" kern="0" spc="70" dirty="0">
                <a:solidFill>
                  <a:schemeClr val="tx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硬件场景-高可靠、</a:t>
            </a:r>
            <a:r>
              <a:rPr sz="1440" kern="0" spc="-430" dirty="0">
                <a:solidFill>
                  <a:schemeClr val="tx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440" b="1" kern="0" spc="70" dirty="0">
                <a:solidFill>
                  <a:schemeClr val="tx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低延时</a:t>
            </a:r>
            <a:r>
              <a:rPr sz="1440" b="1" kern="0" spc="60" dirty="0">
                <a:solidFill>
                  <a:schemeClr val="tx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、</a:t>
            </a:r>
            <a:r>
              <a:rPr sz="1440" kern="0" spc="-440" dirty="0">
                <a:solidFill>
                  <a:schemeClr val="tx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440" b="1" kern="0" spc="60" dirty="0">
                <a:solidFill>
                  <a:schemeClr val="tx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全球化、</a:t>
            </a:r>
            <a:r>
              <a:rPr sz="1440" kern="0" spc="-400" dirty="0">
                <a:solidFill>
                  <a:schemeClr val="tx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440" b="1" kern="0" spc="60" dirty="0">
                <a:solidFill>
                  <a:schemeClr val="tx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强对抗、</a:t>
            </a:r>
            <a:r>
              <a:rPr sz="1440" kern="0" spc="-430" dirty="0">
                <a:solidFill>
                  <a:schemeClr val="tx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440" b="1" kern="0" spc="60" dirty="0">
                <a:solidFill>
                  <a:schemeClr val="tx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低门槛的实时通信网络</a:t>
            </a:r>
            <a:endParaRPr sz="1440" b="1" kern="0" spc="60" dirty="0">
              <a:solidFill>
                <a:schemeClr val="tx1">
                  <a:alpha val="100000"/>
                </a:schemeClr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pic>
        <p:nvPicPr>
          <p:cNvPr id="848" name="picture 84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0931652" y="249935"/>
            <a:ext cx="912876" cy="274320"/>
          </a:xfrm>
          <a:prstGeom prst="rect">
            <a:avLst/>
          </a:prstGeom>
        </p:spPr>
      </p:pic>
      <p:sp>
        <p:nvSpPr>
          <p:cNvPr id="472" name="textbox 472"/>
          <p:cNvSpPr/>
          <p:nvPr/>
        </p:nvSpPr>
        <p:spPr>
          <a:xfrm>
            <a:off x="758190" y="492760"/>
            <a:ext cx="9347200" cy="4857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ts val="3625"/>
              </a:lnSpc>
            </a:pPr>
            <a:r>
              <a:rPr lang="zh-CN" sz="2700" kern="0" spc="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痛点</a:t>
            </a:r>
            <a:r>
              <a:rPr lang="en-US" altLang="zh-CN" sz="2700" kern="0" spc="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1:</a:t>
            </a:r>
            <a:r>
              <a:rPr lang="zh-CN" sz="2700" kern="0" spc="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反应快</a:t>
            </a:r>
            <a:r>
              <a:rPr lang="en-US" altLang="zh-CN" sz="2700" kern="0" spc="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-Tuya Real-Time C</a:t>
            </a:r>
            <a:r>
              <a:rPr lang="en-US" altLang="zh-CN" sz="2700" kern="0" spc="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ommunication（T-TRC）</a:t>
            </a:r>
            <a:endParaRPr lang="en-US" altLang="zh-CN" sz="2700" kern="0" spc="0" dirty="0">
              <a:solidFill>
                <a:srgbClr val="000000">
                  <a:alpha val="100000"/>
                </a:srgbClr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picture 6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pic>
        <p:nvPicPr>
          <p:cNvPr id="80" name="picture 8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470970" y="1499150"/>
            <a:ext cx="11288231" cy="3835289"/>
          </a:xfrm>
          <a:prstGeom prst="rect">
            <a:avLst/>
          </a:prstGeom>
        </p:spPr>
      </p:pic>
      <p:sp>
        <p:nvSpPr>
          <p:cNvPr id="82" name="textbox 82"/>
          <p:cNvSpPr/>
          <p:nvPr/>
        </p:nvSpPr>
        <p:spPr>
          <a:xfrm>
            <a:off x="211969" y="5444188"/>
            <a:ext cx="9681772" cy="1127963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sz="100" dirty="0">
              <a:solidFill>
                <a:schemeClr val="tx1"/>
              </a:solidFill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algn="r" rtl="0" eaLnBrk="0">
              <a:lnSpc>
                <a:spcPct val="98000"/>
              </a:lnSpc>
            </a:pPr>
            <a:r>
              <a:rPr sz="1440" kern="0" spc="110" dirty="0">
                <a:solidFill>
                  <a:schemeClr val="tx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绝大多数主流语言中,</a:t>
            </a:r>
            <a:r>
              <a:rPr sz="1440" kern="0" spc="0" dirty="0">
                <a:solidFill>
                  <a:schemeClr val="tx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TuyaASR</a:t>
            </a:r>
            <a:r>
              <a:rPr sz="1440" kern="0" spc="110" dirty="0">
                <a:solidFill>
                  <a:schemeClr val="tx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解决方案均可获得较低错误率</a:t>
            </a:r>
            <a:r>
              <a:rPr sz="1440" kern="0" spc="-310" dirty="0">
                <a:solidFill>
                  <a:schemeClr val="tx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440" kern="0" spc="110" dirty="0">
                <a:solidFill>
                  <a:schemeClr val="tx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，以支撑大模</a:t>
            </a:r>
            <a:r>
              <a:rPr sz="1440" kern="0" spc="100" dirty="0">
                <a:solidFill>
                  <a:schemeClr val="tx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型听的清辩的明!</a:t>
            </a:r>
            <a:endParaRPr sz="1440" dirty="0">
              <a:solidFill>
                <a:schemeClr val="tx1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  <a:p>
            <a:pPr algn="l" rtl="0" eaLnBrk="0">
              <a:lnSpc>
                <a:spcPct val="137000"/>
              </a:lnSpc>
            </a:pPr>
            <a:endParaRPr sz="845" dirty="0">
              <a:solidFill>
                <a:schemeClr val="tx1"/>
              </a:solidFill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algn="l" rtl="0" eaLnBrk="0">
              <a:lnSpc>
                <a:spcPct val="138000"/>
              </a:lnSpc>
            </a:pPr>
            <a:endParaRPr sz="845" dirty="0">
              <a:solidFill>
                <a:schemeClr val="tx1"/>
              </a:solidFill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ts val="1105"/>
              </a:lnSpc>
              <a:spcBef>
                <a:spcPts val="275"/>
              </a:spcBef>
            </a:pPr>
            <a:r>
              <a:rPr sz="845" kern="0" spc="60" baseline="-15000" dirty="0">
                <a:solidFill>
                  <a:schemeClr val="tx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*</a:t>
            </a:r>
            <a:r>
              <a:rPr sz="845" kern="0" spc="60" baseline="21000" dirty="0">
                <a:solidFill>
                  <a:schemeClr val="tx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1</a:t>
            </a:r>
            <a:r>
              <a:rPr sz="510" kern="0" spc="30" dirty="0">
                <a:solidFill>
                  <a:schemeClr val="tx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760" kern="0" spc="60" dirty="0">
                <a:solidFill>
                  <a:schemeClr val="tx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：非流式字错率平均低于流式约0.3+%；</a:t>
            </a:r>
            <a:endParaRPr sz="760" dirty="0">
              <a:solidFill>
                <a:schemeClr val="tx1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  <a:p>
            <a:pPr marL="12700" algn="l" rtl="0" eaLnBrk="0">
              <a:lnSpc>
                <a:spcPts val="1105"/>
              </a:lnSpc>
              <a:spcBef>
                <a:spcPts val="695"/>
              </a:spcBef>
            </a:pPr>
            <a:r>
              <a:rPr sz="510" kern="0" spc="150" dirty="0">
                <a:solidFill>
                  <a:schemeClr val="tx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*2</a:t>
            </a:r>
            <a:r>
              <a:rPr sz="510" kern="0" spc="90" dirty="0">
                <a:solidFill>
                  <a:schemeClr val="tx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760" kern="0" spc="150" dirty="0">
                <a:solidFill>
                  <a:schemeClr val="tx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：</a:t>
            </a:r>
            <a:r>
              <a:rPr sz="760" kern="0" spc="-170" dirty="0">
                <a:solidFill>
                  <a:schemeClr val="tx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760" kern="0" spc="150" dirty="0">
                <a:solidFill>
                  <a:schemeClr val="tx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以上测试均基于开源音频测试集(</a:t>
            </a:r>
            <a:r>
              <a:rPr sz="760" kern="0" spc="0" dirty="0">
                <a:solidFill>
                  <a:schemeClr val="tx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CommonVoice</a:t>
            </a:r>
            <a:r>
              <a:rPr sz="760" kern="0" spc="150" dirty="0">
                <a:solidFill>
                  <a:schemeClr val="tx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)测得(</a:t>
            </a:r>
            <a:r>
              <a:rPr sz="760" kern="0" spc="0" dirty="0">
                <a:solidFill>
                  <a:schemeClr val="tx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  <a:hlinkClick r:id="rId3">
                  <a:extLst>
                    <a:ext uri="{DAF060AB-1E55-43B9-8AAB-6FB025537F2F}">
                      <wpsdc:hlinkClr xmlns:wpsdc="http://www.wps.cn/officeDocument/2017/drawingmlCustomData" val="FFFFFF"/>
                      <wpsdc:folHlinkClr xmlns:wpsdc="http://www.wps.cn/officeDocument/2017/drawingmlCustomData" val="FFFFFF"/>
                      <wpsdc:hlinkUnderline xmlns:wpsdc="http://www.wps.cn/officeDocument/2017/drawingmlCustomData" val="0"/>
                    </a:ext>
                  </a:extLst>
                </a:hlinkClick>
              </a:rPr>
              <a:t>https</a:t>
            </a:r>
            <a:r>
              <a:rPr sz="760" kern="0" spc="150" dirty="0">
                <a:solidFill>
                  <a:schemeClr val="tx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  <a:hlinkClick r:id="rId3">
                  <a:extLst>
                    <a:ext uri="{DAF060AB-1E55-43B9-8AAB-6FB025537F2F}">
                      <wpsdc:hlinkClr xmlns:wpsdc="http://www.wps.cn/officeDocument/2017/drawingmlCustomData" val="FFFFFF"/>
                      <wpsdc:folHlinkClr xmlns:wpsdc="http://www.wps.cn/officeDocument/2017/drawingmlCustomData" val="FFFFFF"/>
                      <wpsdc:hlinkUnderline xmlns:wpsdc="http://www.wps.cn/officeDocument/2017/drawingmlCustomData" val="0"/>
                    </a:ext>
                  </a:extLst>
                </a:hlinkClick>
              </a:rPr>
              <a:t>://</a:t>
            </a:r>
            <a:r>
              <a:rPr sz="760" kern="0" spc="0" dirty="0">
                <a:solidFill>
                  <a:schemeClr val="tx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  <a:hlinkClick r:id="rId3">
                  <a:extLst>
                    <a:ext uri="{DAF060AB-1E55-43B9-8AAB-6FB025537F2F}">
                      <wpsdc:hlinkClr xmlns:wpsdc="http://www.wps.cn/officeDocument/2017/drawingmlCustomData" val="FFFFFF"/>
                      <wpsdc:folHlinkClr xmlns:wpsdc="http://www.wps.cn/officeDocument/2017/drawingmlCustomData" val="FFFFFF"/>
                      <wpsdc:hlinkUnderline xmlns:wpsdc="http://www.wps.cn/officeDocument/2017/drawingmlCustomData" val="0"/>
                    </a:ext>
                  </a:extLst>
                </a:hlinkClick>
              </a:rPr>
              <a:t>commonvoice</a:t>
            </a:r>
            <a:r>
              <a:rPr sz="760" kern="0" spc="140" dirty="0">
                <a:solidFill>
                  <a:schemeClr val="tx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  <a:hlinkClick r:id="rId3">
                  <a:extLst>
                    <a:ext uri="{DAF060AB-1E55-43B9-8AAB-6FB025537F2F}">
                      <wpsdc:hlinkClr xmlns:wpsdc="http://www.wps.cn/officeDocument/2017/drawingmlCustomData" val="FFFFFF"/>
                      <wpsdc:folHlinkClr xmlns:wpsdc="http://www.wps.cn/officeDocument/2017/drawingmlCustomData" val="FFFFFF"/>
                      <wpsdc:hlinkUnderline xmlns:wpsdc="http://www.wps.cn/officeDocument/2017/drawingmlCustomData" val="0"/>
                    </a:ext>
                  </a:extLst>
                </a:hlinkClick>
              </a:rPr>
              <a:t>.</a:t>
            </a:r>
            <a:r>
              <a:rPr sz="760" kern="0" spc="0" dirty="0">
                <a:solidFill>
                  <a:schemeClr val="tx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  <a:hlinkClick r:id="rId3">
                  <a:extLst>
                    <a:ext uri="{DAF060AB-1E55-43B9-8AAB-6FB025537F2F}">
                      <wpsdc:hlinkClr xmlns:wpsdc="http://www.wps.cn/officeDocument/2017/drawingmlCustomData" val="FFFFFF"/>
                      <wpsdc:folHlinkClr xmlns:wpsdc="http://www.wps.cn/officeDocument/2017/drawingmlCustomData" val="FFFFFF"/>
                      <wpsdc:hlinkUnderline xmlns:wpsdc="http://www.wps.cn/officeDocument/2017/drawingmlCustomData" val="0"/>
                    </a:ext>
                  </a:extLst>
                </a:hlinkClick>
              </a:rPr>
              <a:t>mozilla</a:t>
            </a:r>
            <a:r>
              <a:rPr sz="760" kern="0" spc="140" dirty="0">
                <a:solidFill>
                  <a:schemeClr val="tx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  <a:hlinkClick r:id="rId3">
                  <a:extLst>
                    <a:ext uri="{DAF060AB-1E55-43B9-8AAB-6FB025537F2F}">
                      <wpsdc:hlinkClr xmlns:wpsdc="http://www.wps.cn/officeDocument/2017/drawingmlCustomData" val="FFFFFF"/>
                      <wpsdc:folHlinkClr xmlns:wpsdc="http://www.wps.cn/officeDocument/2017/drawingmlCustomData" val="FFFFFF"/>
                      <wpsdc:hlinkUnderline xmlns:wpsdc="http://www.wps.cn/officeDocument/2017/drawingmlCustomData" val="0"/>
                    </a:ext>
                  </a:extLst>
                </a:hlinkClick>
              </a:rPr>
              <a:t>.</a:t>
            </a:r>
            <a:r>
              <a:rPr sz="760" kern="0" spc="0" dirty="0">
                <a:solidFill>
                  <a:schemeClr val="tx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  <a:hlinkClick r:id="rId3">
                  <a:extLst>
                    <a:ext uri="{DAF060AB-1E55-43B9-8AAB-6FB025537F2F}">
                      <wpsdc:hlinkClr xmlns:wpsdc="http://www.wps.cn/officeDocument/2017/drawingmlCustomData" val="FFFFFF"/>
                      <wpsdc:folHlinkClr xmlns:wpsdc="http://www.wps.cn/officeDocument/2017/drawingmlCustomData" val="FFFFFF"/>
                      <wpsdc:hlinkUnderline xmlns:wpsdc="http://www.wps.cn/officeDocument/2017/drawingmlCustomData" val="0"/>
                    </a:ext>
                  </a:extLst>
                </a:hlinkClick>
              </a:rPr>
              <a:t>org</a:t>
            </a:r>
            <a:r>
              <a:rPr sz="760" kern="0" spc="140" dirty="0">
                <a:solidFill>
                  <a:schemeClr val="tx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  <a:hlinkClick r:id="rId3">
                  <a:extLst>
                    <a:ext uri="{DAF060AB-1E55-43B9-8AAB-6FB025537F2F}">
                      <wpsdc:hlinkClr xmlns:wpsdc="http://www.wps.cn/officeDocument/2017/drawingmlCustomData" val="FFFFFF"/>
                      <wpsdc:folHlinkClr xmlns:wpsdc="http://www.wps.cn/officeDocument/2017/drawingmlCustomData" val="FFFFFF"/>
                      <wpsdc:hlinkUnderline xmlns:wpsdc="http://www.wps.cn/officeDocument/2017/drawingmlCustomData" val="0"/>
                    </a:ext>
                  </a:extLst>
                </a:hlinkClick>
              </a:rPr>
              <a:t>/</a:t>
            </a:r>
            <a:r>
              <a:rPr sz="760" kern="0" spc="0" dirty="0">
                <a:solidFill>
                  <a:schemeClr val="tx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  <a:hlinkClick r:id="rId3">
                  <a:extLst>
                    <a:ext uri="{DAF060AB-1E55-43B9-8AAB-6FB025537F2F}">
                      <wpsdc:hlinkClr xmlns:wpsdc="http://www.wps.cn/officeDocument/2017/drawingmlCustomData" val="FFFFFF"/>
                      <wpsdc:folHlinkClr xmlns:wpsdc="http://www.wps.cn/officeDocument/2017/drawingmlCustomData" val="FFFFFF"/>
                      <wpsdc:hlinkUnderline xmlns:wpsdc="http://www.wps.cn/officeDocument/2017/drawingmlCustomData" val="0"/>
                    </a:ext>
                  </a:extLst>
                </a:hlinkClick>
              </a:rPr>
              <a:t>en</a:t>
            </a:r>
            <a:r>
              <a:rPr sz="760" kern="0" spc="140" dirty="0">
                <a:solidFill>
                  <a:schemeClr val="tx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  <a:hlinkClick r:id="rId3">
                  <a:extLst>
                    <a:ext uri="{DAF060AB-1E55-43B9-8AAB-6FB025537F2F}">
                      <wpsdc:hlinkClr xmlns:wpsdc="http://www.wps.cn/officeDocument/2017/drawingmlCustomData" val="FFFFFF"/>
                      <wpsdc:folHlinkClr xmlns:wpsdc="http://www.wps.cn/officeDocument/2017/drawingmlCustomData" val="FFFFFF"/>
                      <wpsdc:hlinkUnderline xmlns:wpsdc="http://www.wps.cn/officeDocument/2017/drawingmlCustomData" val="0"/>
                    </a:ext>
                  </a:extLst>
                </a:hlinkClick>
              </a:rPr>
              <a:t>/</a:t>
            </a:r>
            <a:r>
              <a:rPr sz="760" kern="0" spc="0" dirty="0">
                <a:solidFill>
                  <a:schemeClr val="tx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  <a:hlinkClick r:id="rId3">
                  <a:extLst>
                    <a:ext uri="{DAF060AB-1E55-43B9-8AAB-6FB025537F2F}">
                      <wpsdc:hlinkClr xmlns:wpsdc="http://www.wps.cn/officeDocument/2017/drawingmlCustomData" val="FFFFFF"/>
                      <wpsdc:folHlinkClr xmlns:wpsdc="http://www.wps.cn/officeDocument/2017/drawingmlCustomData" val="FFFFFF"/>
                      <wpsdc:hlinkUnderline xmlns:wpsdc="http://www.wps.cn/officeDocument/2017/drawingmlCustomData" val="0"/>
                    </a:ext>
                  </a:extLst>
                </a:hlinkClick>
              </a:rPr>
              <a:t>datasets</a:t>
            </a:r>
            <a:r>
              <a:rPr sz="760" kern="0" spc="140" dirty="0">
                <a:solidFill>
                  <a:schemeClr val="tx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)；</a:t>
            </a:r>
            <a:endParaRPr sz="760" dirty="0">
              <a:solidFill>
                <a:schemeClr val="tx1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  <a:p>
            <a:pPr algn="l" rtl="0" eaLnBrk="0">
              <a:lnSpc>
                <a:spcPct val="115000"/>
              </a:lnSpc>
            </a:pPr>
            <a:endParaRPr sz="425" dirty="0">
              <a:solidFill>
                <a:schemeClr val="tx1"/>
              </a:solidFill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ts val="1105"/>
              </a:lnSpc>
              <a:spcBef>
                <a:spcPts val="5"/>
              </a:spcBef>
            </a:pPr>
            <a:r>
              <a:rPr sz="845" kern="0" spc="80" baseline="-7000" dirty="0">
                <a:solidFill>
                  <a:schemeClr val="tx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*</a:t>
            </a:r>
            <a:r>
              <a:rPr sz="845" kern="0" spc="80" baseline="24000" dirty="0">
                <a:solidFill>
                  <a:schemeClr val="tx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3</a:t>
            </a:r>
            <a:r>
              <a:rPr sz="510" kern="0" spc="180" dirty="0">
                <a:solidFill>
                  <a:schemeClr val="tx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760" kern="0" spc="80" dirty="0">
                <a:solidFill>
                  <a:schemeClr val="tx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：词错率,字错率是基于单字是否能表达语言含义</a:t>
            </a:r>
            <a:r>
              <a:rPr sz="760" kern="0" spc="-150" dirty="0">
                <a:solidFill>
                  <a:schemeClr val="tx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760" kern="0" spc="80" dirty="0">
                <a:solidFill>
                  <a:schemeClr val="tx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，如能用字错率否则用词错</a:t>
            </a:r>
            <a:r>
              <a:rPr sz="760" kern="0" spc="70" dirty="0">
                <a:solidFill>
                  <a:schemeClr val="tx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率；</a:t>
            </a:r>
            <a:endParaRPr sz="760" kern="0" spc="70" dirty="0">
              <a:solidFill>
                <a:schemeClr val="tx1">
                  <a:alpha val="100000"/>
                </a:schemeClr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84" name="textbox 84"/>
          <p:cNvSpPr/>
          <p:nvPr/>
        </p:nvSpPr>
        <p:spPr>
          <a:xfrm>
            <a:off x="800735" y="1085215"/>
            <a:ext cx="8504555" cy="8115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3000"/>
              </a:lnSpc>
            </a:pPr>
            <a:endParaRPr sz="595" dirty="0">
              <a:solidFill>
                <a:schemeClr val="tx1"/>
              </a:solidFill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25400" algn="l" rtl="0" eaLnBrk="0">
              <a:lnSpc>
                <a:spcPct val="99000"/>
              </a:lnSpc>
              <a:spcBef>
                <a:spcPts val="5"/>
              </a:spcBef>
            </a:pPr>
            <a:r>
              <a:rPr sz="1440" b="1" kern="0" spc="70" dirty="0">
                <a:solidFill>
                  <a:schemeClr val="tx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每一</a:t>
            </a:r>
            <a:r>
              <a:rPr sz="1440" b="1" kern="0" spc="60" dirty="0">
                <a:solidFill>
                  <a:schemeClr val="tx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次误差都可能是断裂体验，</a:t>
            </a:r>
            <a:r>
              <a:rPr sz="1440" b="1" kern="0" spc="60" dirty="0">
                <a:solidFill>
                  <a:schemeClr val="tx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  <a:sym typeface="+mn-ea"/>
              </a:rPr>
              <a:t>ASR识别准确率决定产品退货率</a:t>
            </a:r>
            <a:endParaRPr sz="1440" b="1" kern="0" spc="60" dirty="0">
              <a:solidFill>
                <a:schemeClr val="tx1">
                  <a:alpha val="100000"/>
                </a:schemeClr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pic>
        <p:nvPicPr>
          <p:cNvPr id="848" name="picture 84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0931652" y="249935"/>
            <a:ext cx="912876" cy="274320"/>
          </a:xfrm>
          <a:prstGeom prst="rect">
            <a:avLst/>
          </a:prstGeom>
        </p:spPr>
      </p:pic>
      <p:sp>
        <p:nvSpPr>
          <p:cNvPr id="472" name="textbox 472"/>
          <p:cNvSpPr/>
          <p:nvPr/>
        </p:nvSpPr>
        <p:spPr>
          <a:xfrm>
            <a:off x="758190" y="492760"/>
            <a:ext cx="9347200" cy="4857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ts val="3625"/>
              </a:lnSpc>
            </a:pPr>
            <a:r>
              <a:rPr lang="zh-CN" altLang="en-US" sz="2700" kern="0" spc="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痛点</a:t>
            </a:r>
            <a:r>
              <a:rPr lang="en-US" altLang="zh-CN" sz="2700" kern="0" spc="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2:</a:t>
            </a:r>
            <a:r>
              <a:rPr lang="zh-CN" altLang="en-US" sz="2700" kern="0" spc="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听得清</a:t>
            </a:r>
            <a:r>
              <a:rPr lang="en-US" altLang="zh-CN" sz="2700" kern="0" spc="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-ASR</a:t>
            </a:r>
            <a:endParaRPr lang="zh-CN" altLang="en-US" sz="2700" kern="0" spc="0" dirty="0">
              <a:solidFill>
                <a:srgbClr val="000000">
                  <a:alpha val="100000"/>
                </a:srgbClr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picture 6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88" name="rect 88"/>
          <p:cNvSpPr/>
          <p:nvPr/>
        </p:nvSpPr>
        <p:spPr>
          <a:xfrm>
            <a:off x="758159" y="1704683"/>
            <a:ext cx="10221559" cy="2672595"/>
          </a:xfrm>
          <a:prstGeom prst="rect">
            <a:avLst/>
          </a:prstGeom>
          <a:solidFill>
            <a:srgbClr val="002060">
              <a:alpha val="30196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1525">
              <a:solidFill>
                <a:schemeClr val="tx1"/>
              </a:solidFill>
            </a:endParaRPr>
          </a:p>
        </p:txBody>
      </p:sp>
      <p:sp>
        <p:nvSpPr>
          <p:cNvPr id="90" name="textbox 90"/>
          <p:cNvSpPr/>
          <p:nvPr/>
        </p:nvSpPr>
        <p:spPr>
          <a:xfrm>
            <a:off x="1055071" y="4645268"/>
            <a:ext cx="8878004" cy="170323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r>
              <a:rPr sz="1270" b="1" kern="0" spc="30" dirty="0">
                <a:solidFill>
                  <a:schemeClr val="tx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语种：</a:t>
            </a:r>
            <a:r>
              <a:rPr sz="1270" kern="0" spc="-250" dirty="0">
                <a:solidFill>
                  <a:schemeClr val="tx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270" kern="0" spc="30" dirty="0">
                <a:solidFill>
                  <a:schemeClr val="tx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中文、</a:t>
            </a:r>
            <a:r>
              <a:rPr sz="1270" kern="0" spc="-320" dirty="0">
                <a:solidFill>
                  <a:schemeClr val="tx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270" kern="0" spc="30" dirty="0">
                <a:solidFill>
                  <a:schemeClr val="tx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英文、</a:t>
            </a:r>
            <a:r>
              <a:rPr sz="1270" kern="0" spc="-310" dirty="0">
                <a:solidFill>
                  <a:schemeClr val="tx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270" kern="0" spc="30" dirty="0">
                <a:solidFill>
                  <a:schemeClr val="tx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法语、</a:t>
            </a:r>
            <a:r>
              <a:rPr sz="1270" kern="0" spc="-340" dirty="0">
                <a:solidFill>
                  <a:schemeClr val="tx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270" kern="0" spc="30" dirty="0">
                <a:solidFill>
                  <a:schemeClr val="tx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德语、</a:t>
            </a:r>
            <a:r>
              <a:rPr sz="1270" kern="0" spc="-100" dirty="0">
                <a:solidFill>
                  <a:schemeClr val="tx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270" kern="0" spc="30" dirty="0">
                <a:solidFill>
                  <a:schemeClr val="tx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日语、</a:t>
            </a:r>
            <a:r>
              <a:rPr sz="1270" kern="0" spc="-330" dirty="0">
                <a:solidFill>
                  <a:schemeClr val="tx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270" kern="0" spc="30" dirty="0">
                <a:solidFill>
                  <a:schemeClr val="tx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韩语、</a:t>
            </a:r>
            <a:r>
              <a:rPr sz="1270" kern="0" spc="-320" dirty="0">
                <a:solidFill>
                  <a:schemeClr val="tx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270" kern="0" spc="30" dirty="0">
                <a:solidFill>
                  <a:schemeClr val="tx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泰语、</a:t>
            </a:r>
            <a:r>
              <a:rPr sz="1270" kern="0" spc="-330" dirty="0">
                <a:solidFill>
                  <a:schemeClr val="tx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270" kern="0" spc="30" dirty="0">
                <a:solidFill>
                  <a:schemeClr val="tx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缅甸语、</a:t>
            </a:r>
            <a:r>
              <a:rPr sz="1270" kern="0" spc="-290" dirty="0">
                <a:solidFill>
                  <a:schemeClr val="tx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270" kern="0" spc="30" dirty="0">
                <a:solidFill>
                  <a:schemeClr val="tx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马来语、</a:t>
            </a:r>
            <a:r>
              <a:rPr sz="1270" kern="0" spc="-330" dirty="0">
                <a:solidFill>
                  <a:schemeClr val="tx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270" kern="0" spc="30" dirty="0">
                <a:solidFill>
                  <a:schemeClr val="tx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丹麦语、</a:t>
            </a:r>
            <a:r>
              <a:rPr sz="1270" kern="0" spc="-280" dirty="0">
                <a:solidFill>
                  <a:schemeClr val="tx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270" kern="0" spc="30" dirty="0">
                <a:solidFill>
                  <a:schemeClr val="tx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印地语等覆盖全球</a:t>
            </a:r>
            <a:r>
              <a:rPr sz="1270" kern="0" spc="20" dirty="0">
                <a:solidFill>
                  <a:schemeClr val="tx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超60+地区语种；</a:t>
            </a:r>
            <a:endParaRPr sz="1270" dirty="0">
              <a:solidFill>
                <a:schemeClr val="tx1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  <a:p>
            <a:pPr marL="15875" algn="l" rtl="0" eaLnBrk="0">
              <a:lnSpc>
                <a:spcPts val="1990"/>
              </a:lnSpc>
              <a:spcBef>
                <a:spcPts val="1360"/>
              </a:spcBef>
            </a:pPr>
            <a:r>
              <a:rPr sz="1270" b="1" kern="0" spc="50" dirty="0">
                <a:solidFill>
                  <a:schemeClr val="tx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方言</a:t>
            </a:r>
            <a:r>
              <a:rPr sz="1270" kern="0" spc="50" dirty="0">
                <a:solidFill>
                  <a:schemeClr val="tx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：</a:t>
            </a:r>
            <a:r>
              <a:rPr sz="1270" kern="0" spc="-270" dirty="0">
                <a:solidFill>
                  <a:schemeClr val="tx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270" kern="0" spc="50" dirty="0">
                <a:solidFill>
                  <a:schemeClr val="tx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粤语、</a:t>
            </a:r>
            <a:r>
              <a:rPr sz="1270" kern="0" spc="-260" dirty="0">
                <a:solidFill>
                  <a:schemeClr val="tx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270" kern="0" spc="50" dirty="0">
                <a:solidFill>
                  <a:schemeClr val="tx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四川、</a:t>
            </a:r>
            <a:r>
              <a:rPr sz="1270" kern="0" spc="-350" dirty="0">
                <a:solidFill>
                  <a:schemeClr val="tx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270" kern="0" spc="50" dirty="0">
                <a:solidFill>
                  <a:schemeClr val="tx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河南、</a:t>
            </a:r>
            <a:r>
              <a:rPr sz="1270" kern="0" spc="-340" dirty="0">
                <a:solidFill>
                  <a:schemeClr val="tx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270" kern="0" spc="50" dirty="0">
                <a:solidFill>
                  <a:schemeClr val="tx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湖南、</a:t>
            </a:r>
            <a:r>
              <a:rPr sz="1270" kern="0" spc="-340" dirty="0">
                <a:solidFill>
                  <a:schemeClr val="tx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270" kern="0" spc="50" dirty="0">
                <a:solidFill>
                  <a:schemeClr val="tx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英式英语、</a:t>
            </a:r>
            <a:r>
              <a:rPr sz="1270" kern="0" spc="-340" dirty="0">
                <a:solidFill>
                  <a:schemeClr val="tx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270" kern="0" spc="50" dirty="0">
                <a:solidFill>
                  <a:schemeClr val="tx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美式英语</a:t>
            </a:r>
            <a:endParaRPr sz="1270" dirty="0">
              <a:solidFill>
                <a:schemeClr val="tx1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  <a:p>
            <a:pPr marL="19050" algn="l" rtl="0" eaLnBrk="0">
              <a:lnSpc>
                <a:spcPct val="99000"/>
              </a:lnSpc>
              <a:spcBef>
                <a:spcPts val="1520"/>
              </a:spcBef>
            </a:pPr>
            <a:r>
              <a:rPr sz="1270" b="1" kern="0" spc="50" dirty="0">
                <a:solidFill>
                  <a:schemeClr val="tx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音色：</a:t>
            </a:r>
            <a:r>
              <a:rPr sz="1270" kern="0" spc="-330" dirty="0">
                <a:solidFill>
                  <a:schemeClr val="tx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270" b="1" kern="0" spc="50" dirty="0">
                <a:solidFill>
                  <a:schemeClr val="tx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共</a:t>
            </a:r>
            <a:r>
              <a:rPr sz="1270" kern="0" spc="50" dirty="0">
                <a:solidFill>
                  <a:schemeClr val="tx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计306+种</a:t>
            </a:r>
            <a:r>
              <a:rPr sz="1270" kern="0" spc="-260" dirty="0">
                <a:solidFill>
                  <a:schemeClr val="tx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270" kern="0" spc="50" dirty="0">
                <a:solidFill>
                  <a:schemeClr val="tx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，[中文(106)、</a:t>
            </a:r>
            <a:r>
              <a:rPr sz="1270" kern="0" spc="-310" dirty="0">
                <a:solidFill>
                  <a:schemeClr val="tx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270" kern="0" spc="50" dirty="0">
                <a:solidFill>
                  <a:schemeClr val="tx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粤语(29)、</a:t>
            </a:r>
            <a:r>
              <a:rPr sz="1270" kern="0" spc="-260" dirty="0">
                <a:solidFill>
                  <a:schemeClr val="tx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270" kern="0" spc="50" dirty="0">
                <a:solidFill>
                  <a:schemeClr val="tx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国内</a:t>
            </a:r>
            <a:r>
              <a:rPr sz="1270" kern="0" spc="40" dirty="0">
                <a:solidFill>
                  <a:schemeClr val="tx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英语(48)、</a:t>
            </a:r>
            <a:r>
              <a:rPr sz="1270" kern="0" spc="-340" dirty="0">
                <a:solidFill>
                  <a:schemeClr val="tx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270" kern="0" spc="40" dirty="0">
                <a:solidFill>
                  <a:schemeClr val="tx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海外英文(8)、</a:t>
            </a:r>
            <a:r>
              <a:rPr sz="1270" kern="0" spc="-350" dirty="0">
                <a:solidFill>
                  <a:schemeClr val="tx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270" kern="0" spc="40" dirty="0">
                <a:solidFill>
                  <a:schemeClr val="tx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等方言和海外语种]</a:t>
            </a:r>
            <a:endParaRPr sz="1270" dirty="0">
              <a:solidFill>
                <a:schemeClr val="tx1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  <a:p>
            <a:pPr algn="l" rtl="0" eaLnBrk="0">
              <a:lnSpc>
                <a:spcPct val="128000"/>
              </a:lnSpc>
            </a:pPr>
            <a:endParaRPr sz="845" dirty="0">
              <a:solidFill>
                <a:schemeClr val="tx1"/>
              </a:solidFill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98000"/>
              </a:lnSpc>
              <a:spcBef>
                <a:spcPts val="455"/>
              </a:spcBef>
            </a:pPr>
            <a:r>
              <a:rPr sz="1270" b="1" kern="0" spc="50" dirty="0">
                <a:solidFill>
                  <a:schemeClr val="tx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情绪增强：</a:t>
            </a:r>
            <a:r>
              <a:rPr sz="1270" kern="0" spc="-230" dirty="0">
                <a:solidFill>
                  <a:schemeClr val="tx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270" kern="0" spc="50" dirty="0">
                <a:solidFill>
                  <a:schemeClr val="tx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高兴生气、</a:t>
            </a:r>
            <a:r>
              <a:rPr sz="1270" kern="0" spc="-320" dirty="0">
                <a:solidFill>
                  <a:schemeClr val="tx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270" kern="0" spc="50" dirty="0">
                <a:solidFill>
                  <a:schemeClr val="tx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悲伤、</a:t>
            </a:r>
            <a:r>
              <a:rPr sz="1270" kern="0" spc="-360" dirty="0">
                <a:solidFill>
                  <a:schemeClr val="tx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270" kern="0" spc="50" dirty="0">
                <a:solidFill>
                  <a:schemeClr val="tx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惊讶、</a:t>
            </a:r>
            <a:r>
              <a:rPr sz="1270" kern="0" spc="-340" dirty="0">
                <a:solidFill>
                  <a:schemeClr val="tx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270" kern="0" spc="50" dirty="0">
                <a:solidFill>
                  <a:schemeClr val="tx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恐惧、</a:t>
            </a:r>
            <a:r>
              <a:rPr sz="1270" kern="0" spc="-350" dirty="0">
                <a:solidFill>
                  <a:schemeClr val="tx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270" kern="0" spc="50" dirty="0">
                <a:solidFill>
                  <a:schemeClr val="tx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激动、</a:t>
            </a:r>
            <a:r>
              <a:rPr sz="1270" kern="0" spc="-340" dirty="0">
                <a:solidFill>
                  <a:schemeClr val="tx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270" kern="0" spc="50" dirty="0">
                <a:solidFill>
                  <a:schemeClr val="tx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冷漠、</a:t>
            </a:r>
            <a:r>
              <a:rPr sz="1270" kern="0" spc="-340" dirty="0">
                <a:solidFill>
                  <a:schemeClr val="tx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270" kern="0" spc="50" dirty="0">
                <a:solidFill>
                  <a:schemeClr val="tx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沮丧、</a:t>
            </a:r>
            <a:r>
              <a:rPr sz="1270" kern="0" spc="-300" dirty="0">
                <a:solidFill>
                  <a:schemeClr val="tx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270" kern="0" spc="50" dirty="0">
                <a:solidFill>
                  <a:schemeClr val="tx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害羞、</a:t>
            </a:r>
            <a:r>
              <a:rPr sz="1270" kern="0" spc="-350" dirty="0">
                <a:solidFill>
                  <a:schemeClr val="tx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270" kern="0" spc="50" dirty="0">
                <a:solidFill>
                  <a:schemeClr val="tx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撒娇、</a:t>
            </a:r>
            <a:r>
              <a:rPr sz="1270" kern="0" spc="-360" dirty="0">
                <a:solidFill>
                  <a:schemeClr val="tx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270" kern="0" spc="50" dirty="0">
                <a:solidFill>
                  <a:schemeClr val="tx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厌恶、</a:t>
            </a:r>
            <a:r>
              <a:rPr sz="1270" kern="0" spc="-310" dirty="0">
                <a:solidFill>
                  <a:schemeClr val="tx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270" kern="0" spc="50" dirty="0">
                <a:solidFill>
                  <a:schemeClr val="tx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平静等</a:t>
            </a:r>
            <a:endParaRPr sz="1270" dirty="0">
              <a:solidFill>
                <a:schemeClr val="tx1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  <a:p>
            <a:pPr algn="l" rtl="0" eaLnBrk="0">
              <a:lnSpc>
                <a:spcPct val="104000"/>
              </a:lnSpc>
            </a:pPr>
            <a:endParaRPr sz="1100" dirty="0">
              <a:solidFill>
                <a:schemeClr val="tx1"/>
              </a:solidFill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9050" algn="l" rtl="0" eaLnBrk="0">
              <a:lnSpc>
                <a:spcPct val="99000"/>
              </a:lnSpc>
              <a:spcBef>
                <a:spcPts val="0"/>
              </a:spcBef>
            </a:pPr>
            <a:r>
              <a:rPr sz="1270" b="1" kern="0" spc="60" dirty="0">
                <a:solidFill>
                  <a:schemeClr val="tx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音色克隆：</a:t>
            </a:r>
            <a:r>
              <a:rPr sz="1270" kern="0" spc="-290" dirty="0">
                <a:solidFill>
                  <a:schemeClr val="tx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270" kern="0" spc="0" dirty="0">
                <a:solidFill>
                  <a:schemeClr val="tx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ToC</a:t>
            </a:r>
            <a:r>
              <a:rPr sz="1270" kern="0" spc="60" dirty="0">
                <a:solidFill>
                  <a:schemeClr val="tx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[一句子话克隆]</a:t>
            </a:r>
            <a:r>
              <a:rPr sz="1270" kern="0" spc="-300" dirty="0">
                <a:solidFill>
                  <a:schemeClr val="tx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270" kern="0" spc="60" dirty="0">
                <a:solidFill>
                  <a:schemeClr val="tx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，</a:t>
            </a:r>
            <a:r>
              <a:rPr sz="1270" kern="0" spc="0" dirty="0">
                <a:solidFill>
                  <a:schemeClr val="tx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ToB</a:t>
            </a:r>
            <a:r>
              <a:rPr sz="1270" kern="0" spc="60" dirty="0">
                <a:solidFill>
                  <a:schemeClr val="tx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[一句子话克隆]、</a:t>
            </a:r>
            <a:r>
              <a:rPr sz="1270" kern="0" spc="-230" dirty="0">
                <a:solidFill>
                  <a:schemeClr val="tx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270" kern="0" spc="60" dirty="0">
                <a:solidFill>
                  <a:schemeClr val="tx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[深度克隆]</a:t>
            </a:r>
            <a:endParaRPr sz="1270" kern="0" spc="60" dirty="0">
              <a:solidFill>
                <a:schemeClr val="tx1">
                  <a:alpha val="100000"/>
                </a:schemeClr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92" name="textbox 92"/>
          <p:cNvSpPr/>
          <p:nvPr/>
        </p:nvSpPr>
        <p:spPr>
          <a:xfrm>
            <a:off x="758190" y="1018540"/>
            <a:ext cx="10351770" cy="4222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7000"/>
              </a:lnSpc>
            </a:pPr>
            <a:endParaRPr sz="100" dirty="0">
              <a:solidFill>
                <a:schemeClr val="tx1"/>
              </a:solidFill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algn="l" rtl="0" eaLnBrk="0">
              <a:lnSpc>
                <a:spcPct val="106000"/>
              </a:lnSpc>
            </a:pPr>
            <a:endParaRPr sz="510" dirty="0">
              <a:solidFill>
                <a:schemeClr val="tx1"/>
              </a:solidFill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ts val="2125"/>
              </a:lnSpc>
            </a:pPr>
            <a:r>
              <a:rPr lang="zh-CN" sz="1440" b="1" kern="0" dirty="0">
                <a:solidFill>
                  <a:schemeClr val="tx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  <a:sym typeface="+mn-ea"/>
              </a:rPr>
              <a:t>多语种</a:t>
            </a:r>
            <a:r>
              <a:rPr lang="en-US" altLang="zh-CN" sz="1440" b="1" kern="0" dirty="0">
                <a:solidFill>
                  <a:schemeClr val="tx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  <a:sym typeface="+mn-ea"/>
              </a:rPr>
              <a:t>：</a:t>
            </a:r>
            <a:r>
              <a:rPr sz="1440" b="1" kern="0" dirty="0">
                <a:solidFill>
                  <a:schemeClr val="tx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  <a:sym typeface="+mn-ea"/>
              </a:rPr>
              <a:t>TTS</a:t>
            </a:r>
            <a:r>
              <a:rPr sz="1440" b="1" kern="0" spc="30" dirty="0">
                <a:solidFill>
                  <a:schemeClr val="tx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  <a:sym typeface="+mn-ea"/>
              </a:rPr>
              <a:t>语音质感决定用户使用频率</a:t>
            </a:r>
            <a:r>
              <a:rPr lang="zh-CN" sz="1440" b="1" kern="0" spc="30" dirty="0">
                <a:solidFill>
                  <a:schemeClr val="tx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  <a:sym typeface="+mn-ea"/>
              </a:rPr>
              <a:t>，</a:t>
            </a:r>
            <a:r>
              <a:rPr sz="1440" b="1" kern="0" spc="110" dirty="0">
                <a:solidFill>
                  <a:schemeClr val="tx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从</a:t>
            </a:r>
            <a:r>
              <a:rPr sz="1440" kern="0" spc="110" dirty="0">
                <a:solidFill>
                  <a:schemeClr val="tx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 </a:t>
            </a:r>
            <a:r>
              <a:rPr sz="1440" b="1" kern="0" spc="110" dirty="0">
                <a:solidFill>
                  <a:schemeClr val="tx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“听得惯”</a:t>
            </a:r>
            <a:r>
              <a:rPr sz="1440" kern="0" spc="-140" dirty="0">
                <a:solidFill>
                  <a:schemeClr val="tx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440" b="1" kern="0" spc="110" dirty="0">
                <a:solidFill>
                  <a:schemeClr val="tx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到</a:t>
            </a:r>
            <a:r>
              <a:rPr sz="1440" kern="0" spc="110" dirty="0">
                <a:solidFill>
                  <a:schemeClr val="tx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 </a:t>
            </a:r>
            <a:r>
              <a:rPr sz="1440" b="1" kern="0" spc="110" dirty="0">
                <a:solidFill>
                  <a:schemeClr val="tx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“愿意用”</a:t>
            </a:r>
            <a:r>
              <a:rPr sz="1440" kern="0" spc="-270" dirty="0">
                <a:solidFill>
                  <a:schemeClr val="tx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440" b="1" kern="0" spc="110" dirty="0">
                <a:solidFill>
                  <a:schemeClr val="tx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，更拟人的本地化音色,拉</a:t>
            </a:r>
            <a:r>
              <a:rPr sz="1440" b="1" kern="0" spc="0" dirty="0">
                <a:solidFill>
                  <a:schemeClr val="tx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AI</a:t>
            </a:r>
            <a:r>
              <a:rPr sz="1440" b="1" kern="0" spc="100" dirty="0">
                <a:solidFill>
                  <a:schemeClr val="tx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与用户的距离</a:t>
            </a:r>
            <a:endParaRPr sz="1440" b="1" kern="0" spc="100" dirty="0">
              <a:solidFill>
                <a:schemeClr val="tx1">
                  <a:alpha val="100000"/>
                </a:schemeClr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grpSp>
        <p:nvGrpSpPr>
          <p:cNvPr id="4" name="group 4"/>
          <p:cNvGrpSpPr/>
          <p:nvPr/>
        </p:nvGrpSpPr>
        <p:grpSpPr>
          <a:xfrm rot="21600000">
            <a:off x="3933891" y="1881411"/>
            <a:ext cx="1556460" cy="792477"/>
            <a:chOff x="0" y="0"/>
            <a:chExt cx="1838325" cy="935990"/>
          </a:xfrm>
        </p:grpSpPr>
        <p:pic>
          <p:nvPicPr>
            <p:cNvPr id="94" name="picture 9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1838325" cy="935990"/>
            </a:xfrm>
            <a:prstGeom prst="rect">
              <a:avLst/>
            </a:prstGeom>
          </p:spPr>
        </p:pic>
        <p:sp>
          <p:nvSpPr>
            <p:cNvPr id="96" name="textbox 96"/>
            <p:cNvSpPr/>
            <p:nvPr/>
          </p:nvSpPr>
          <p:spPr>
            <a:xfrm>
              <a:off x="-12700" y="-12700"/>
              <a:ext cx="1864360" cy="96202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33000"/>
                </a:lnSpc>
              </a:pPr>
              <a:endParaRPr sz="845" dirty="0">
                <a:solidFill>
                  <a:schemeClr val="tx1"/>
                </a:solidFill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marL="679450" algn="l" rtl="0" eaLnBrk="0">
                <a:lnSpc>
                  <a:spcPct val="99000"/>
                </a:lnSpc>
                <a:spcBef>
                  <a:spcPts val="0"/>
                </a:spcBef>
              </a:pPr>
              <a:r>
                <a:rPr sz="1440" b="1" kern="0" spc="30" dirty="0">
                  <a:solidFill>
                    <a:schemeClr val="tx1">
                      <a:alpha val="100000"/>
                    </a:schemeClr>
                  </a:solidFill>
                  <a:latin typeface="PingFang SC" panose="020B0400000000000000" charset="-122"/>
                  <a:ea typeface="PingFang SC" panose="020B0400000000000000" charset="-122"/>
                  <a:cs typeface="PingFang SC" panose="020B0400000000000000" charset="-122"/>
                </a:rPr>
                <a:t>Text</a:t>
              </a:r>
              <a:endParaRPr sz="1440" dirty="0">
                <a:solidFill>
                  <a:schemeClr val="tx1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endParaRPr>
            </a:p>
            <a:p>
              <a:pPr marL="483235" algn="l" rtl="0" eaLnBrk="0">
                <a:lnSpc>
                  <a:spcPct val="99000"/>
                </a:lnSpc>
                <a:spcBef>
                  <a:spcPts val="140"/>
                </a:spcBef>
              </a:pPr>
              <a:r>
                <a:rPr sz="1440" b="1" kern="0" spc="30" dirty="0">
                  <a:solidFill>
                    <a:schemeClr val="tx1">
                      <a:alpha val="100000"/>
                    </a:schemeClr>
                  </a:solidFill>
                  <a:latin typeface="PingFang SC" panose="020B0400000000000000" charset="-122"/>
                  <a:ea typeface="PingFang SC" panose="020B0400000000000000" charset="-122"/>
                  <a:cs typeface="PingFang SC" panose="020B0400000000000000" charset="-122"/>
                </a:rPr>
                <a:t>Analysis</a:t>
              </a:r>
              <a:endParaRPr sz="1440" b="1" kern="0" spc="30" dirty="0">
                <a:solidFill>
                  <a:schemeClr val="tx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endParaRPr>
            </a:p>
          </p:txBody>
        </p:sp>
      </p:grpSp>
      <p:grpSp>
        <p:nvGrpSpPr>
          <p:cNvPr id="6" name="group 6"/>
          <p:cNvGrpSpPr/>
          <p:nvPr/>
        </p:nvGrpSpPr>
        <p:grpSpPr>
          <a:xfrm rot="21600000">
            <a:off x="3933891" y="3125504"/>
            <a:ext cx="1556460" cy="792476"/>
            <a:chOff x="0" y="0"/>
            <a:chExt cx="1838325" cy="935989"/>
          </a:xfrm>
        </p:grpSpPr>
        <p:pic>
          <p:nvPicPr>
            <p:cNvPr id="98" name="picture 9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1838325" cy="935989"/>
            </a:xfrm>
            <a:prstGeom prst="rect">
              <a:avLst/>
            </a:prstGeom>
          </p:spPr>
        </p:pic>
        <p:sp>
          <p:nvSpPr>
            <p:cNvPr id="100" name="textbox 100"/>
            <p:cNvSpPr/>
            <p:nvPr/>
          </p:nvSpPr>
          <p:spPr>
            <a:xfrm>
              <a:off x="-12700" y="-12700"/>
              <a:ext cx="1864360" cy="96138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4000"/>
                </a:lnSpc>
              </a:pPr>
              <a:endParaRPr sz="845" dirty="0">
                <a:solidFill>
                  <a:schemeClr val="tx1"/>
                </a:solidFill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algn="l" rtl="0" eaLnBrk="0">
                <a:lnSpc>
                  <a:spcPct val="114000"/>
                </a:lnSpc>
              </a:pPr>
              <a:endParaRPr sz="845" dirty="0">
                <a:solidFill>
                  <a:schemeClr val="tx1"/>
                </a:solidFill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marL="473075" algn="l" rtl="0" eaLnBrk="0">
                <a:lnSpc>
                  <a:spcPct val="99000"/>
                </a:lnSpc>
                <a:spcBef>
                  <a:spcPts val="0"/>
                </a:spcBef>
              </a:pPr>
              <a:r>
                <a:rPr sz="1440" b="1" kern="0" spc="30" dirty="0">
                  <a:solidFill>
                    <a:schemeClr val="tx1">
                      <a:alpha val="100000"/>
                    </a:schemeClr>
                  </a:solidFill>
                  <a:latin typeface="PingFang SC" panose="020B0400000000000000" charset="-122"/>
                  <a:ea typeface="PingFang SC" panose="020B0400000000000000" charset="-122"/>
                  <a:cs typeface="PingFang SC" panose="020B0400000000000000" charset="-122"/>
                </a:rPr>
                <a:t>Vocoder</a:t>
              </a:r>
              <a:endParaRPr sz="1440" b="1" kern="0" spc="30" dirty="0">
                <a:solidFill>
                  <a:schemeClr val="tx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endParaRPr>
            </a:p>
          </p:txBody>
        </p:sp>
      </p:grpSp>
      <p:grpSp>
        <p:nvGrpSpPr>
          <p:cNvPr id="8" name="group 8"/>
          <p:cNvGrpSpPr/>
          <p:nvPr/>
        </p:nvGrpSpPr>
        <p:grpSpPr>
          <a:xfrm rot="21600000">
            <a:off x="6800928" y="1892164"/>
            <a:ext cx="1524384" cy="792477"/>
            <a:chOff x="0" y="0"/>
            <a:chExt cx="1800440" cy="935990"/>
          </a:xfrm>
        </p:grpSpPr>
        <p:pic>
          <p:nvPicPr>
            <p:cNvPr id="102" name="picture 10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1800440" cy="935990"/>
            </a:xfrm>
            <a:prstGeom prst="rect">
              <a:avLst/>
            </a:prstGeom>
          </p:spPr>
        </p:pic>
        <p:sp>
          <p:nvSpPr>
            <p:cNvPr id="104" name="textbox 104"/>
            <p:cNvSpPr/>
            <p:nvPr/>
          </p:nvSpPr>
          <p:spPr>
            <a:xfrm>
              <a:off x="-12700" y="-12700"/>
              <a:ext cx="1826260" cy="96202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31000"/>
                </a:lnSpc>
              </a:pPr>
              <a:endParaRPr sz="845" dirty="0">
                <a:solidFill>
                  <a:schemeClr val="tx1"/>
                </a:solidFill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marL="423545" algn="l" rtl="0" eaLnBrk="0">
                <a:lnSpc>
                  <a:spcPct val="99000"/>
                </a:lnSpc>
                <a:spcBef>
                  <a:spcPts val="5"/>
                </a:spcBef>
              </a:pPr>
              <a:r>
                <a:rPr sz="1440" b="1" kern="0" spc="-10" dirty="0">
                  <a:solidFill>
                    <a:schemeClr val="tx1">
                      <a:alpha val="100000"/>
                    </a:schemeClr>
                  </a:solidFill>
                  <a:latin typeface="PingFang SC" panose="020B0400000000000000" charset="-122"/>
                  <a:ea typeface="PingFang SC" panose="020B0400000000000000" charset="-122"/>
                  <a:cs typeface="PingFang SC" panose="020B0400000000000000" charset="-122"/>
                </a:rPr>
                <a:t>Sentence</a:t>
              </a:r>
              <a:endParaRPr sz="1440" dirty="0">
                <a:solidFill>
                  <a:schemeClr val="tx1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endParaRPr>
            </a:p>
            <a:p>
              <a:pPr marL="228600" algn="l" rtl="0" eaLnBrk="0">
                <a:lnSpc>
                  <a:spcPct val="99000"/>
                </a:lnSpc>
                <a:spcBef>
                  <a:spcPts val="140"/>
                </a:spcBef>
              </a:pPr>
              <a:r>
                <a:rPr sz="1440" b="1" kern="0" spc="20" dirty="0">
                  <a:solidFill>
                    <a:schemeClr val="tx1">
                      <a:alpha val="100000"/>
                    </a:schemeClr>
                  </a:solidFill>
                  <a:latin typeface="PingFang SC" panose="020B0400000000000000" charset="-122"/>
                  <a:ea typeface="PingFang SC" panose="020B0400000000000000" charset="-122"/>
                  <a:cs typeface="PingFang SC" panose="020B0400000000000000" charset="-122"/>
                </a:rPr>
                <a:t>Organization</a:t>
              </a:r>
              <a:endParaRPr sz="1440" b="1" kern="0" spc="20" dirty="0">
                <a:solidFill>
                  <a:schemeClr val="tx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endParaRPr>
            </a:p>
          </p:txBody>
        </p:sp>
      </p:grpSp>
      <p:grpSp>
        <p:nvGrpSpPr>
          <p:cNvPr id="10" name="group 10"/>
          <p:cNvGrpSpPr/>
          <p:nvPr/>
        </p:nvGrpSpPr>
        <p:grpSpPr>
          <a:xfrm rot="21600000">
            <a:off x="6828886" y="3125504"/>
            <a:ext cx="1524384" cy="792476"/>
            <a:chOff x="0" y="0"/>
            <a:chExt cx="1800440" cy="935989"/>
          </a:xfrm>
        </p:grpSpPr>
        <p:pic>
          <p:nvPicPr>
            <p:cNvPr id="106" name="picture 10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1600000">
              <a:off x="0" y="0"/>
              <a:ext cx="1800440" cy="935989"/>
            </a:xfrm>
            <a:prstGeom prst="rect">
              <a:avLst/>
            </a:prstGeom>
          </p:spPr>
        </p:pic>
        <p:sp>
          <p:nvSpPr>
            <p:cNvPr id="108" name="textbox 108"/>
            <p:cNvSpPr/>
            <p:nvPr/>
          </p:nvSpPr>
          <p:spPr>
            <a:xfrm>
              <a:off x="-12700" y="-12700"/>
              <a:ext cx="1826260" cy="96138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44000"/>
                </a:lnSpc>
              </a:pPr>
              <a:endParaRPr sz="845" dirty="0">
                <a:solidFill>
                  <a:schemeClr val="tx1"/>
                </a:solidFill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algn="l" rtl="0" eaLnBrk="0">
                <a:lnSpc>
                  <a:spcPct val="8000"/>
                </a:lnSpc>
              </a:pPr>
              <a:endParaRPr sz="100" dirty="0">
                <a:solidFill>
                  <a:schemeClr val="tx1"/>
                </a:solidFill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marL="477520" algn="l" rtl="0" eaLnBrk="0">
                <a:lnSpc>
                  <a:spcPct val="99000"/>
                </a:lnSpc>
              </a:pPr>
              <a:r>
                <a:rPr sz="1440" b="1" kern="0" spc="0" dirty="0">
                  <a:solidFill>
                    <a:schemeClr val="tx1">
                      <a:alpha val="100000"/>
                    </a:schemeClr>
                  </a:solidFill>
                  <a:latin typeface="PingFang SC" panose="020B0400000000000000" charset="-122"/>
                  <a:ea typeface="PingFang SC" panose="020B0400000000000000" charset="-122"/>
                  <a:cs typeface="PingFang SC" panose="020B0400000000000000" charset="-122"/>
                </a:rPr>
                <a:t>Emotion</a:t>
              </a:r>
              <a:endParaRPr sz="1440" dirty="0">
                <a:solidFill>
                  <a:schemeClr val="tx1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endParaRPr>
            </a:p>
            <a:p>
              <a:pPr marL="228600" algn="l" rtl="0" eaLnBrk="0">
                <a:lnSpc>
                  <a:spcPct val="99000"/>
                </a:lnSpc>
                <a:spcBef>
                  <a:spcPts val="140"/>
                </a:spcBef>
              </a:pPr>
              <a:r>
                <a:rPr sz="1440" b="1" kern="0" spc="20" dirty="0">
                  <a:solidFill>
                    <a:schemeClr val="tx1">
                      <a:alpha val="100000"/>
                    </a:schemeClr>
                  </a:solidFill>
                  <a:latin typeface="PingFang SC" panose="020B0400000000000000" charset="-122"/>
                  <a:ea typeface="PingFang SC" panose="020B0400000000000000" charset="-122"/>
                  <a:cs typeface="PingFang SC" panose="020B0400000000000000" charset="-122"/>
                </a:rPr>
                <a:t>Organization</a:t>
              </a:r>
              <a:endParaRPr sz="1440" b="1" kern="0" spc="20" dirty="0">
                <a:solidFill>
                  <a:schemeClr val="tx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endParaRPr>
            </a:p>
          </p:txBody>
        </p:sp>
      </p:grpSp>
      <p:pic>
        <p:nvPicPr>
          <p:cNvPr id="110" name="picture 1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8523604" y="2006949"/>
            <a:ext cx="532088" cy="1720159"/>
          </a:xfrm>
          <a:prstGeom prst="rect">
            <a:avLst/>
          </a:prstGeom>
        </p:spPr>
      </p:pic>
      <p:sp>
        <p:nvSpPr>
          <p:cNvPr id="112" name="textbox 112"/>
          <p:cNvSpPr/>
          <p:nvPr/>
        </p:nvSpPr>
        <p:spPr>
          <a:xfrm>
            <a:off x="1932806" y="3296741"/>
            <a:ext cx="1306459" cy="451078"/>
          </a:xfrm>
          <a:prstGeom prst="rect">
            <a:avLst/>
          </a:prstGeom>
        </p:spPr>
        <p:style>
          <a:lnRef idx="0">
            <a:srgbClr val="FFFFFF"/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="horz" wrap="square" lIns="0" tIns="0" rIns="0" bIns="0"/>
          <a:lstStyle/>
          <a:p>
            <a:pPr algn="l" rtl="0" eaLnBrk="0">
              <a:lnSpc>
                <a:spcPct val="102000"/>
              </a:lnSpc>
            </a:pPr>
            <a:endParaRPr sz="675" dirty="0">
              <a:solidFill>
                <a:schemeClr val="tx1"/>
              </a:solidFill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algn="l" rtl="0" eaLnBrk="0">
              <a:lnSpc>
                <a:spcPct val="6000"/>
              </a:lnSpc>
            </a:pPr>
            <a:endParaRPr sz="100" dirty="0">
              <a:solidFill>
                <a:schemeClr val="tx1"/>
              </a:solidFill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373380" algn="l" rtl="0" eaLnBrk="0">
              <a:lnSpc>
                <a:spcPct val="93000"/>
              </a:lnSpc>
            </a:pPr>
            <a:r>
              <a:rPr sz="1695" b="1" kern="0" spc="-100" dirty="0">
                <a:solidFill>
                  <a:schemeClr val="tx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Speech</a:t>
            </a:r>
            <a:endParaRPr sz="1695" b="1" kern="0" spc="-100" dirty="0">
              <a:solidFill>
                <a:schemeClr val="tx1">
                  <a:alpha val="100000"/>
                </a:schemeClr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114" name="textbox 114"/>
          <p:cNvSpPr/>
          <p:nvPr/>
        </p:nvSpPr>
        <p:spPr>
          <a:xfrm>
            <a:off x="1932806" y="2069906"/>
            <a:ext cx="1306459" cy="450540"/>
          </a:xfrm>
          <a:prstGeom prst="rect">
            <a:avLst/>
          </a:prstGeom>
          <a:solidFill>
            <a:srgbClr val="4794A3">
              <a:alpha val="99215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4000"/>
              </a:lnSpc>
            </a:pPr>
            <a:endParaRPr sz="595" dirty="0">
              <a:solidFill>
                <a:schemeClr val="tx1"/>
              </a:solidFill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520700" algn="l" rtl="0" eaLnBrk="0">
              <a:lnSpc>
                <a:spcPct val="93000"/>
              </a:lnSpc>
              <a:spcBef>
                <a:spcPts val="5"/>
              </a:spcBef>
            </a:pPr>
            <a:r>
              <a:rPr sz="1695" b="1" kern="0" spc="-20" dirty="0">
                <a:solidFill>
                  <a:schemeClr val="tx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Text</a:t>
            </a:r>
            <a:endParaRPr sz="1695" b="1" kern="0" spc="-20" dirty="0">
              <a:solidFill>
                <a:schemeClr val="tx1">
                  <a:alpha val="100000"/>
                </a:schemeClr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116" name="textbox 116"/>
          <p:cNvSpPr/>
          <p:nvPr/>
        </p:nvSpPr>
        <p:spPr>
          <a:xfrm>
            <a:off x="5825353" y="1977971"/>
            <a:ext cx="682262" cy="5860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sz="100" dirty="0">
              <a:solidFill>
                <a:schemeClr val="tx1"/>
              </a:solidFill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92000"/>
              </a:lnSpc>
            </a:pPr>
            <a:r>
              <a:rPr sz="1270" kern="0" spc="0" dirty="0">
                <a:solidFill>
                  <a:schemeClr val="tx1">
                    <a:alpha val="100000"/>
                  </a:schemeClr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</a:rPr>
              <a:t>Linguistic</a:t>
            </a:r>
            <a:endParaRPr sz="1270" dirty="0">
              <a:solidFill>
                <a:schemeClr val="tx1"/>
              </a:solidFill>
              <a:latin typeface="Times New Roman" panose="02020503050405090304"/>
              <a:ea typeface="Times New Roman" panose="02020503050405090304"/>
              <a:cs typeface="Times New Roman" panose="02020503050405090304"/>
            </a:endParaRPr>
          </a:p>
          <a:p>
            <a:pPr marL="12700" algn="l" rtl="0" eaLnBrk="0">
              <a:lnSpc>
                <a:spcPts val="3600"/>
              </a:lnSpc>
            </a:pPr>
            <a:r>
              <a:rPr sz="1270" kern="0" spc="70" dirty="0">
                <a:solidFill>
                  <a:schemeClr val="tx1">
                    <a:alpha val="100000"/>
                  </a:schemeClr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</a:rPr>
              <a:t>Features</a:t>
            </a:r>
            <a:endParaRPr sz="1270" kern="0" spc="70" dirty="0">
              <a:solidFill>
                <a:schemeClr val="tx1">
                  <a:alpha val="100000"/>
                </a:schemeClr>
              </a:solidFill>
              <a:latin typeface="Times New Roman" panose="02020503050405090304"/>
              <a:ea typeface="Times New Roman" panose="02020503050405090304"/>
              <a:cs typeface="Times New Roman" panose="02020503050405090304"/>
            </a:endParaRPr>
          </a:p>
        </p:txBody>
      </p:sp>
      <p:sp>
        <p:nvSpPr>
          <p:cNvPr id="118" name="textbox 118"/>
          <p:cNvSpPr/>
          <p:nvPr/>
        </p:nvSpPr>
        <p:spPr>
          <a:xfrm>
            <a:off x="9310855" y="2697329"/>
            <a:ext cx="727423" cy="3924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solidFill>
                <a:schemeClr val="tx1"/>
              </a:solidFill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96000"/>
              </a:lnSpc>
            </a:pPr>
            <a:r>
              <a:rPr sz="1270" kern="0" spc="30" dirty="0">
                <a:solidFill>
                  <a:schemeClr val="tx1">
                    <a:alpha val="100000"/>
                  </a:schemeClr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</a:rPr>
              <a:t>Emotional </a:t>
            </a:r>
            <a:r>
              <a:rPr sz="1270" kern="0" spc="70" dirty="0">
                <a:solidFill>
                  <a:schemeClr val="tx1">
                    <a:alpha val="100000"/>
                  </a:schemeClr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</a:rPr>
              <a:t>Features</a:t>
            </a:r>
            <a:endParaRPr sz="1270" kern="0" spc="70" dirty="0">
              <a:solidFill>
                <a:schemeClr val="tx1">
                  <a:alpha val="100000"/>
                </a:schemeClr>
              </a:solidFill>
              <a:latin typeface="Times New Roman" panose="02020503050405090304"/>
              <a:ea typeface="Times New Roman" panose="02020503050405090304"/>
              <a:cs typeface="Times New Roman" panose="02020503050405090304"/>
            </a:endParaRPr>
          </a:p>
        </p:txBody>
      </p:sp>
      <p:sp>
        <p:nvSpPr>
          <p:cNvPr id="120" name="textbox 120"/>
          <p:cNvSpPr/>
          <p:nvPr/>
        </p:nvSpPr>
        <p:spPr>
          <a:xfrm>
            <a:off x="5717342" y="3263461"/>
            <a:ext cx="845166" cy="198926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sz="100" dirty="0">
              <a:solidFill>
                <a:schemeClr val="tx1"/>
              </a:solidFill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92000"/>
              </a:lnSpc>
            </a:pPr>
            <a:r>
              <a:rPr sz="1270" kern="0" spc="10" dirty="0">
                <a:solidFill>
                  <a:schemeClr val="tx1">
                    <a:alpha val="100000"/>
                  </a:schemeClr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</a:rPr>
              <a:t>TTS Servic</a:t>
            </a:r>
            <a:r>
              <a:rPr sz="1270" kern="0" spc="0" dirty="0">
                <a:solidFill>
                  <a:schemeClr val="tx1">
                    <a:alpha val="100000"/>
                  </a:schemeClr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</a:rPr>
              <a:t>e</a:t>
            </a:r>
            <a:endParaRPr sz="1270" kern="0" spc="0" dirty="0">
              <a:solidFill>
                <a:schemeClr val="tx1">
                  <a:alpha val="100000"/>
                </a:schemeClr>
              </a:solidFill>
              <a:latin typeface="Times New Roman" panose="02020503050405090304"/>
              <a:ea typeface="Times New Roman" panose="02020503050405090304"/>
              <a:cs typeface="Times New Roman" panose="02020503050405090304"/>
            </a:endParaRPr>
          </a:p>
        </p:txBody>
      </p:sp>
      <p:sp>
        <p:nvSpPr>
          <p:cNvPr id="122" name="textbox 122"/>
          <p:cNvSpPr/>
          <p:nvPr/>
        </p:nvSpPr>
        <p:spPr>
          <a:xfrm>
            <a:off x="5715890" y="3650560"/>
            <a:ext cx="815058" cy="198926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sz="100" dirty="0">
              <a:solidFill>
                <a:schemeClr val="tx1"/>
              </a:solidFill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92000"/>
              </a:lnSpc>
            </a:pPr>
            <a:r>
              <a:rPr sz="1270" kern="0" spc="70" dirty="0">
                <a:solidFill>
                  <a:schemeClr val="tx1">
                    <a:alpha val="100000"/>
                  </a:schemeClr>
                </a:solidFill>
                <a:latin typeface="Times New Roman" panose="02020503050405090304"/>
                <a:ea typeface="Times New Roman" panose="02020503050405090304"/>
                <a:cs typeface="Times New Roman" panose="02020503050405090304"/>
              </a:rPr>
              <a:t>Adaptation</a:t>
            </a:r>
            <a:endParaRPr sz="1270" kern="0" spc="70" dirty="0">
              <a:solidFill>
                <a:schemeClr val="tx1">
                  <a:alpha val="100000"/>
                </a:schemeClr>
              </a:solidFill>
              <a:latin typeface="Times New Roman" panose="02020503050405090304"/>
              <a:ea typeface="Times New Roman" panose="02020503050405090304"/>
              <a:cs typeface="Times New Roman" panose="02020503050405090304"/>
            </a:endParaRPr>
          </a:p>
        </p:txBody>
      </p:sp>
      <p:pic>
        <p:nvPicPr>
          <p:cNvPr id="124" name="picture 12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5474157" y="2248478"/>
            <a:ext cx="1325878" cy="72581"/>
          </a:xfrm>
          <a:prstGeom prst="rect">
            <a:avLst/>
          </a:prstGeom>
        </p:spPr>
      </p:pic>
      <p:pic>
        <p:nvPicPr>
          <p:cNvPr id="126" name="picture 12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5532287" y="3529538"/>
            <a:ext cx="1252157" cy="72581"/>
          </a:xfrm>
          <a:prstGeom prst="rect">
            <a:avLst/>
          </a:prstGeom>
        </p:spPr>
      </p:pic>
      <p:pic>
        <p:nvPicPr>
          <p:cNvPr id="128" name="picture 12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3286577" y="3485451"/>
            <a:ext cx="605379" cy="72581"/>
          </a:xfrm>
          <a:prstGeom prst="rect">
            <a:avLst/>
          </a:prstGeom>
        </p:spPr>
      </p:pic>
      <p:pic>
        <p:nvPicPr>
          <p:cNvPr id="130" name="picture 13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3352705" y="2246735"/>
            <a:ext cx="515594" cy="72581"/>
          </a:xfrm>
          <a:prstGeom prst="rect">
            <a:avLst/>
          </a:prstGeom>
        </p:spPr>
      </p:pic>
      <p:pic>
        <p:nvPicPr>
          <p:cNvPr id="848" name="picture 848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10931652" y="249935"/>
            <a:ext cx="912876" cy="274320"/>
          </a:xfrm>
          <a:prstGeom prst="rect">
            <a:avLst/>
          </a:prstGeom>
        </p:spPr>
      </p:pic>
      <p:sp>
        <p:nvSpPr>
          <p:cNvPr id="472" name="textbox 472"/>
          <p:cNvSpPr/>
          <p:nvPr/>
        </p:nvSpPr>
        <p:spPr>
          <a:xfrm>
            <a:off x="758190" y="492760"/>
            <a:ext cx="9347200" cy="4857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ts val="3625"/>
              </a:lnSpc>
            </a:pPr>
            <a:r>
              <a:rPr lang="zh-CN" altLang="en-US" sz="2700" kern="0" spc="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痛点</a:t>
            </a:r>
            <a:r>
              <a:rPr lang="en-US" altLang="zh-CN" sz="2700" kern="0" spc="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3:</a:t>
            </a:r>
            <a:r>
              <a:rPr lang="zh-CN" altLang="en-US" sz="2700" kern="0" spc="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多语种</a:t>
            </a:r>
            <a:r>
              <a:rPr lang="en-US" altLang="zh-CN" sz="2700" kern="0" spc="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-TTS</a:t>
            </a:r>
            <a:endParaRPr lang="zh-CN" altLang="en-US" sz="2700" kern="0" spc="0" dirty="0">
              <a:solidFill>
                <a:srgbClr val="000000">
                  <a:alpha val="100000"/>
                </a:srgbClr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picture 6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圆角矩形 5"/>
          <p:cNvSpPr/>
          <p:nvPr/>
        </p:nvSpPr>
        <p:spPr>
          <a:xfrm>
            <a:off x="6464935" y="1917700"/>
            <a:ext cx="4984750" cy="2826385"/>
          </a:xfrm>
          <a:prstGeom prst="roundRect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44" name="textbox 644"/>
          <p:cNvSpPr/>
          <p:nvPr/>
        </p:nvSpPr>
        <p:spPr>
          <a:xfrm>
            <a:off x="763987" y="492970"/>
            <a:ext cx="4561840" cy="45339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ts val="3365"/>
              </a:lnSpc>
            </a:pPr>
            <a:r>
              <a:rPr lang="zh-CN" altLang="en-US" sz="2700" kern="0" spc="9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痛点</a:t>
            </a:r>
            <a:r>
              <a:rPr lang="en-US" altLang="zh-CN" sz="2700" kern="0" spc="9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4:</a:t>
            </a:r>
            <a:r>
              <a:rPr lang="zh-CN" altLang="en-US" sz="2700" kern="0" spc="9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全球化的</a:t>
            </a:r>
            <a:r>
              <a:rPr lang="en-US" sz="2700" kern="0" spc="9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A</a:t>
            </a:r>
            <a:r>
              <a:rPr lang="en-US" sz="2700" kern="0" spc="9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pp</a:t>
            </a:r>
            <a:endParaRPr lang="en-US" sz="2700" kern="0" spc="90" dirty="0">
              <a:solidFill>
                <a:srgbClr val="000000">
                  <a:alpha val="100000"/>
                </a:srgbClr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graphicFrame>
        <p:nvGraphicFramePr>
          <p:cNvPr id="648" name="table 648"/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763905" y="4043680"/>
          <a:ext cx="912495" cy="532765"/>
        </p:xfrm>
        <a:graphic>
          <a:graphicData uri="http://schemas.openxmlformats.org/drawingml/2006/table">
            <a:tbl>
              <a:tblPr/>
              <a:tblGrid>
                <a:gridCol w="912495"/>
              </a:tblGrid>
              <a:tr h="53276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</a:pPr>
                      <a:endParaRPr sz="10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marL="92075" algn="l" rtl="0" eaLnBrk="0">
                        <a:lnSpc>
                          <a:spcPct val="97000"/>
                        </a:lnSpc>
                        <a:spcBef>
                          <a:spcPts val="5"/>
                        </a:spcBef>
                      </a:pPr>
                      <a:r>
                        <a:rPr lang="zh-CN" sz="1200" b="1" kern="0" spc="-20" dirty="0">
                          <a:solidFill>
                            <a:srgbClr val="4B2BC9">
                              <a:alpha val="100000"/>
                            </a:srgbClr>
                          </a:solidFill>
                          <a:latin typeface="PingFang SC" panose="020B0400000000000000" charset="-122"/>
                          <a:ea typeface="PingFang SC" panose="020B0400000000000000" charset="-122"/>
                          <a:cs typeface="PingFang SC" panose="020B0400000000000000" charset="-122"/>
                        </a:rPr>
                        <a:t>公司</a:t>
                      </a:r>
                      <a:r>
                        <a:rPr sz="1200" b="1" kern="0" spc="-20" dirty="0">
                          <a:solidFill>
                            <a:srgbClr val="4B2BC9">
                              <a:alpha val="100000"/>
                            </a:srgbClr>
                          </a:solidFill>
                          <a:latin typeface="PingFang SC" panose="020B0400000000000000" charset="-122"/>
                          <a:ea typeface="PingFang SC" panose="020B0400000000000000" charset="-122"/>
                          <a:cs typeface="PingFang SC" panose="020B0400000000000000" charset="-122"/>
                        </a:rPr>
                        <a:t>logo</a:t>
                      </a:r>
                      <a:endParaRPr sz="1200" dirty="0">
                        <a:latin typeface="PingFang SC" panose="020B0400000000000000" charset="-122"/>
                        <a:ea typeface="PingFang SC" panose="020B0400000000000000" charset="-122"/>
                        <a:cs typeface="PingFang SC" panose="020B0400000000000000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4B2B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4B2B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4B2B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B2B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650" name="picture 65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965454" y="1917954"/>
            <a:ext cx="510540" cy="510540"/>
          </a:xfrm>
          <a:prstGeom prst="rect">
            <a:avLst/>
          </a:prstGeom>
        </p:spPr>
      </p:pic>
      <p:pic>
        <p:nvPicPr>
          <p:cNvPr id="652" name="picture 65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965327" y="2902839"/>
            <a:ext cx="510540" cy="510540"/>
          </a:xfrm>
          <a:prstGeom prst="rect">
            <a:avLst/>
          </a:prstGeom>
        </p:spPr>
      </p:pic>
      <p:pic>
        <p:nvPicPr>
          <p:cNvPr id="654" name="picture 65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0931652" y="249935"/>
            <a:ext cx="912876" cy="27432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7025005" y="2265045"/>
            <a:ext cx="3894455" cy="226314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2000">
                <a:sym typeface="+mn-ea"/>
              </a:rPr>
              <a:t>公版</a:t>
            </a:r>
            <a:r>
              <a:rPr lang="en-US" altLang="zh-CN" sz="2000">
                <a:sym typeface="+mn-ea"/>
              </a:rPr>
              <a:t>App：</a:t>
            </a:r>
            <a:r>
              <a:rPr lang="zh-CN" altLang="en-US" sz="2000">
                <a:sym typeface="+mn-ea"/>
              </a:rPr>
              <a:t>涂鸦智能</a:t>
            </a:r>
            <a:r>
              <a:rPr lang="en-US" altLang="zh-CN" sz="2000">
                <a:sym typeface="+mn-ea"/>
              </a:rPr>
              <a:t>，</a:t>
            </a:r>
            <a:r>
              <a:rPr lang="zh-CN" altLang="en-US" sz="2000">
                <a:sym typeface="+mn-ea"/>
              </a:rPr>
              <a:t>智能生活</a:t>
            </a:r>
            <a:r>
              <a:rPr lang="en-US" altLang="zh-CN" sz="2000">
                <a:sym typeface="+mn-ea"/>
              </a:rPr>
              <a:t>，</a:t>
            </a:r>
            <a:r>
              <a:rPr lang="zh-CN" altLang="en-US" sz="2000">
                <a:sym typeface="+mn-ea"/>
              </a:rPr>
              <a:t>由涂鸦运营</a:t>
            </a:r>
            <a:r>
              <a:rPr lang="en-US" altLang="zh-CN" sz="2000">
                <a:sym typeface="+mn-ea"/>
              </a:rPr>
              <a:t>，</a:t>
            </a:r>
            <a:r>
              <a:rPr lang="zh-CN" altLang="en-US" sz="2000">
                <a:sym typeface="+mn-ea"/>
              </a:rPr>
              <a:t>专心做产品</a:t>
            </a:r>
            <a:r>
              <a:rPr lang="en-US" altLang="zh-CN" sz="2000">
                <a:sym typeface="+mn-ea"/>
              </a:rPr>
              <a:t>，</a:t>
            </a:r>
            <a:r>
              <a:rPr lang="zh-CN" altLang="en-US" sz="2000">
                <a:sym typeface="+mn-ea"/>
              </a:rPr>
              <a:t>卖产品</a:t>
            </a:r>
            <a:r>
              <a:rPr lang="en-US" altLang="zh-CN" sz="2000">
                <a:sym typeface="+mn-ea"/>
              </a:rPr>
              <a:t>，</a:t>
            </a:r>
            <a:r>
              <a:rPr lang="zh-CN" altLang="en-US" sz="2000">
                <a:sym typeface="+mn-ea"/>
              </a:rPr>
              <a:t>无需关注</a:t>
            </a:r>
            <a:r>
              <a:rPr lang="en-US" altLang="zh-CN" sz="2000">
                <a:sym typeface="+mn-ea"/>
              </a:rPr>
              <a:t>App</a:t>
            </a:r>
            <a:r>
              <a:rPr lang="en-US" altLang="zh-CN" sz="2000"/>
              <a:t>；</a:t>
            </a:r>
            <a:endParaRPr lang="en-US" altLang="zh-CN" sz="2000"/>
          </a:p>
          <a:p>
            <a:endParaRPr lang="zh-CN" altLang="en-US" sz="2000"/>
          </a:p>
          <a:p>
            <a:r>
              <a:rPr lang="zh-CN" altLang="en-US" sz="2000"/>
              <a:t>支持</a:t>
            </a:r>
            <a:r>
              <a:rPr lang="en-US" altLang="zh-CN" sz="2000"/>
              <a:t>OEM </a:t>
            </a:r>
            <a:r>
              <a:rPr lang="zh-CN" altLang="en-US" sz="2000"/>
              <a:t>自己品牌</a:t>
            </a:r>
            <a:r>
              <a:rPr lang="en-US" altLang="zh-CN" sz="2000"/>
              <a:t>App，</a:t>
            </a:r>
            <a:r>
              <a:rPr lang="zh-CN" altLang="en-US" sz="2000"/>
              <a:t>快速完成自有品牌</a:t>
            </a:r>
            <a:r>
              <a:rPr lang="en-US" altLang="zh-CN" sz="2000"/>
              <a:t>App</a:t>
            </a:r>
            <a:r>
              <a:rPr lang="zh-CN" altLang="en-US" sz="2000"/>
              <a:t>诉求</a:t>
            </a:r>
            <a:r>
              <a:rPr lang="zh-CN" altLang="en-US" sz="2000">
                <a:ea typeface="宋体" charset="0"/>
              </a:rPr>
              <a:t>；</a:t>
            </a:r>
            <a:endParaRPr lang="zh-CN" altLang="en-US" sz="2000">
              <a:ea typeface="宋体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670935" y="1936750"/>
            <a:ext cx="2322195" cy="1476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Tuya Smart</a:t>
            </a:r>
            <a:endParaRPr lang="zh-CN" altLang="en-US"/>
          </a:p>
          <a:p>
            <a:endParaRPr lang="zh-CN" altLang="en-US"/>
          </a:p>
          <a:p>
            <a:endParaRPr lang="zh-CN" altLang="en-US"/>
          </a:p>
          <a:p>
            <a:endParaRPr lang="zh-CN" altLang="en-US"/>
          </a:p>
          <a:p>
            <a:r>
              <a:rPr lang="en-US" altLang="zh-CN"/>
              <a:t>Smart L</a:t>
            </a:r>
            <a:r>
              <a:rPr lang="en-US" altLang="zh-CN"/>
              <a:t>ife</a:t>
            </a:r>
            <a:endParaRPr lang="en-US" altLang="zh-CN"/>
          </a:p>
        </p:txBody>
      </p:sp>
      <p:sp>
        <p:nvSpPr>
          <p:cNvPr id="4" name="文本框 3"/>
          <p:cNvSpPr txBox="1"/>
          <p:nvPr/>
        </p:nvSpPr>
        <p:spPr>
          <a:xfrm>
            <a:off x="2321560" y="4208145"/>
            <a:ext cx="195834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OEM </a:t>
            </a:r>
            <a:r>
              <a:rPr lang="zh-CN" altLang="en-US"/>
              <a:t>玩具</a:t>
            </a:r>
            <a:r>
              <a:rPr lang="en-US" altLang="zh-CN"/>
              <a:t>A</a:t>
            </a:r>
            <a:r>
              <a:rPr lang="en-US" altLang="zh-CN"/>
              <a:t>pp</a:t>
            </a:r>
            <a:endParaRPr lang="en-US" altLang="zh-CN"/>
          </a:p>
        </p:txBody>
      </p:sp>
      <p:sp>
        <p:nvSpPr>
          <p:cNvPr id="2" name="文本框 1"/>
          <p:cNvSpPr txBox="1"/>
          <p:nvPr/>
        </p:nvSpPr>
        <p:spPr>
          <a:xfrm>
            <a:off x="2321560" y="1936750"/>
            <a:ext cx="1349375" cy="1476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涂鸦</a:t>
            </a:r>
            <a:r>
              <a:rPr lang="zh-CN" altLang="en-US"/>
              <a:t>智能</a:t>
            </a:r>
            <a:endParaRPr lang="zh-CN" altLang="en-US"/>
          </a:p>
          <a:p>
            <a:endParaRPr lang="zh-CN" altLang="en-US"/>
          </a:p>
          <a:p>
            <a:endParaRPr lang="zh-CN" altLang="en-US"/>
          </a:p>
          <a:p>
            <a:endParaRPr lang="zh-CN" altLang="en-US"/>
          </a:p>
          <a:p>
            <a:r>
              <a:rPr lang="zh-CN" altLang="en-US"/>
              <a:t>智能</a:t>
            </a:r>
            <a:r>
              <a:rPr lang="zh-CN" altLang="en-US"/>
              <a:t>生活</a:t>
            </a:r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4279900" y="4208145"/>
            <a:ext cx="178498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App SDK</a:t>
            </a:r>
            <a:r>
              <a:rPr lang="zh-CN" altLang="en-US"/>
              <a:t>开发</a:t>
            </a:r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965200" y="5457825"/>
            <a:ext cx="9326880" cy="102997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2400" b="1">
                <a:latin typeface="Arial Regular" panose="020B0604020202090204" charset="0"/>
                <a:sym typeface="+mn-ea"/>
              </a:rPr>
              <a:t>全球化能力</a:t>
            </a:r>
            <a:r>
              <a:rPr lang="en-US" altLang="zh-CN" sz="2400" b="1">
                <a:latin typeface="Arial Regular" panose="020B0604020202090204" charset="0"/>
                <a:sym typeface="+mn-ea"/>
              </a:rPr>
              <a:t>：</a:t>
            </a:r>
            <a:r>
              <a:rPr lang="zh-CN" altLang="en-US" sz="2000">
                <a:latin typeface="Arial Regular" panose="020B0604020202090204" charset="0"/>
                <a:cs typeface="Arial Regular" panose="020B0604020202090204" charset="0"/>
                <a:sym typeface="+mn-ea"/>
              </a:rPr>
              <a:t>一次开发</a:t>
            </a:r>
            <a:r>
              <a:rPr lang="en-US" altLang="zh-CN" sz="2000">
                <a:latin typeface="Arial Regular" panose="020B0604020202090204" charset="0"/>
                <a:cs typeface="Arial Regular" panose="020B0604020202090204" charset="0"/>
                <a:sym typeface="+mn-ea"/>
              </a:rPr>
              <a:t>，</a:t>
            </a:r>
            <a:r>
              <a:rPr lang="zh-CN" altLang="en-US" sz="2000">
                <a:latin typeface="Arial Regular" panose="020B0604020202090204" charset="0"/>
                <a:cs typeface="Arial Regular" panose="020B0604020202090204" charset="0"/>
                <a:sym typeface="+mn-ea"/>
              </a:rPr>
              <a:t>全球使用</a:t>
            </a:r>
            <a:r>
              <a:rPr lang="en-US" altLang="zh-CN" sz="2000">
                <a:latin typeface="Arial Regular" panose="020B0604020202090204" charset="0"/>
                <a:cs typeface="Arial Regular" panose="020B0604020202090204" charset="0"/>
                <a:sym typeface="+mn-ea"/>
              </a:rPr>
              <a:t>。App</a:t>
            </a:r>
            <a:r>
              <a:rPr lang="zh-CN" altLang="en-US" sz="2000">
                <a:latin typeface="Arial Regular" panose="020B0604020202090204" charset="0"/>
                <a:cs typeface="Arial Regular" panose="020B0604020202090204" charset="0"/>
                <a:sym typeface="+mn-ea"/>
              </a:rPr>
              <a:t>上亿用户使用</a:t>
            </a:r>
            <a:r>
              <a:rPr lang="en-US" altLang="zh-CN" sz="2000">
                <a:latin typeface="Arial Regular" panose="020B0604020202090204" charset="0"/>
                <a:cs typeface="Arial Regular" panose="020B0604020202090204" charset="0"/>
                <a:sym typeface="+mn-ea"/>
              </a:rPr>
              <a:t>，</a:t>
            </a:r>
            <a:r>
              <a:rPr lang="zh-CN" altLang="en-US" sz="2000">
                <a:latin typeface="Arial Regular" panose="020B0604020202090204" charset="0"/>
                <a:cs typeface="Arial Regular" panose="020B0604020202090204" charset="0"/>
                <a:sym typeface="+mn-ea"/>
              </a:rPr>
              <a:t>配网稳定</a:t>
            </a:r>
            <a:r>
              <a:rPr lang="en-US" altLang="zh-CN" sz="2000">
                <a:latin typeface="Arial Regular" panose="020B0604020202090204" charset="0"/>
                <a:cs typeface="Arial Regular" panose="020B0604020202090204" charset="0"/>
                <a:sym typeface="+mn-ea"/>
              </a:rPr>
              <a:t>，</a:t>
            </a:r>
            <a:r>
              <a:rPr lang="zh-CN" altLang="en-US" sz="2000">
                <a:latin typeface="Arial Regular" panose="020B0604020202090204" charset="0"/>
                <a:cs typeface="Arial Regular" panose="020B0604020202090204" charset="0"/>
                <a:sym typeface="+mn-ea"/>
              </a:rPr>
              <a:t>手机兼容性好</a:t>
            </a:r>
            <a:r>
              <a:rPr lang="en-US" altLang="zh-CN" sz="2000">
                <a:latin typeface="Arial Regular" panose="020B0604020202090204" charset="0"/>
                <a:cs typeface="Arial Regular" panose="020B0604020202090204" charset="0"/>
                <a:sym typeface="+mn-ea"/>
              </a:rPr>
              <a:t>，</a:t>
            </a:r>
            <a:r>
              <a:rPr lang="zh-CN" altLang="en-US" sz="2000">
                <a:latin typeface="Arial Regular" panose="020B0604020202090204" charset="0"/>
                <a:cs typeface="Arial Regular" panose="020B0604020202090204" charset="0"/>
                <a:sym typeface="+mn-ea"/>
              </a:rPr>
              <a:t>涂鸦全球</a:t>
            </a:r>
            <a:r>
              <a:rPr lang="en-US" altLang="zh-CN" sz="2000">
                <a:latin typeface="Arial Regular" panose="020B0604020202090204" charset="0"/>
                <a:cs typeface="Arial Regular" panose="020B0604020202090204" charset="0"/>
                <a:sym typeface="+mn-ea"/>
              </a:rPr>
              <a:t>8</a:t>
            </a:r>
            <a:r>
              <a:rPr lang="zh-CN" altLang="en-US" sz="2000">
                <a:latin typeface="Arial Regular" panose="020B0604020202090204" charset="0"/>
                <a:cs typeface="Arial Regular" panose="020B0604020202090204" charset="0"/>
                <a:sym typeface="+mn-ea"/>
              </a:rPr>
              <a:t>大数据中心</a:t>
            </a:r>
            <a:r>
              <a:rPr lang="en-US" altLang="zh-CN" sz="2000">
                <a:latin typeface="Arial Regular" panose="020B0604020202090204" charset="0"/>
                <a:cs typeface="Arial Regular" panose="020B0604020202090204" charset="0"/>
                <a:sym typeface="+mn-ea"/>
              </a:rPr>
              <a:t>，</a:t>
            </a:r>
            <a:r>
              <a:rPr lang="zh-CN" altLang="en-US" sz="2000">
                <a:latin typeface="Arial Regular" panose="020B0604020202090204" charset="0"/>
                <a:cs typeface="Arial Regular" panose="020B0604020202090204" charset="0"/>
                <a:sym typeface="+mn-ea"/>
              </a:rPr>
              <a:t>加速节点遍布全球</a:t>
            </a:r>
            <a:r>
              <a:rPr lang="en-US" altLang="zh-CN" sz="2000">
                <a:latin typeface="Arial Regular" panose="020B0604020202090204" charset="0"/>
                <a:cs typeface="Arial Regular" panose="020B0604020202090204" charset="0"/>
                <a:sym typeface="+mn-ea"/>
              </a:rPr>
              <a:t>，</a:t>
            </a:r>
            <a:r>
              <a:rPr lang="zh-CN" altLang="en-US" sz="2000">
                <a:latin typeface="Arial Regular" panose="020B0604020202090204" charset="0"/>
                <a:cs typeface="Arial Regular" panose="020B0604020202090204" charset="0"/>
                <a:sym typeface="+mn-ea"/>
              </a:rPr>
              <a:t>全球</a:t>
            </a:r>
            <a:r>
              <a:rPr lang="en-US" altLang="zh-CN" sz="2000">
                <a:latin typeface="Arial Regular" panose="020B0604020202090204" charset="0"/>
                <a:cs typeface="Arial Regular" panose="020B0604020202090204" charset="0"/>
                <a:sym typeface="+mn-ea"/>
              </a:rPr>
              <a:t>200</a:t>
            </a:r>
            <a:r>
              <a:rPr lang="zh-CN" altLang="en-US" sz="2000">
                <a:latin typeface="Arial Regular" panose="020B0604020202090204" charset="0"/>
                <a:cs typeface="Arial Regular" panose="020B0604020202090204" charset="0"/>
                <a:sym typeface="+mn-ea"/>
              </a:rPr>
              <a:t>个国家和地区可用</a:t>
            </a:r>
            <a:r>
              <a:rPr lang="en-US" altLang="zh-CN" sz="2000">
                <a:latin typeface="Arial Regular" panose="020B0604020202090204" charset="0"/>
                <a:cs typeface="Arial Regular" panose="020B0604020202090204" charset="0"/>
                <a:sym typeface="+mn-ea"/>
              </a:rPr>
              <a:t>，</a:t>
            </a:r>
            <a:r>
              <a:rPr lang="zh-CN" altLang="en-US" sz="2000">
                <a:latin typeface="Arial Regular" panose="020B0604020202090204" charset="0"/>
                <a:cs typeface="Arial Regular" panose="020B0604020202090204" charset="0"/>
                <a:sym typeface="+mn-ea"/>
              </a:rPr>
              <a:t>支持</a:t>
            </a:r>
            <a:r>
              <a:rPr lang="en-US" altLang="zh-CN" sz="2000">
                <a:latin typeface="Arial Regular" panose="020B0604020202090204" charset="0"/>
                <a:cs typeface="Arial Regular" panose="020B0604020202090204" charset="0"/>
                <a:sym typeface="+mn-ea"/>
              </a:rPr>
              <a:t>100+</a:t>
            </a:r>
            <a:r>
              <a:rPr lang="zh-CN" altLang="en-US" sz="2000">
                <a:latin typeface="Arial Regular" panose="020B0604020202090204" charset="0"/>
                <a:cs typeface="Arial Regular" panose="020B0604020202090204" charset="0"/>
                <a:sym typeface="+mn-ea"/>
              </a:rPr>
              <a:t>以上语言</a:t>
            </a:r>
            <a:r>
              <a:rPr lang="en-US" altLang="zh-CN" sz="2000">
                <a:latin typeface="Arial Regular" panose="020B0604020202090204" charset="0"/>
                <a:cs typeface="Arial Regular" panose="020B0604020202090204" charset="0"/>
                <a:sym typeface="+mn-ea"/>
              </a:rPr>
              <a:t>，</a:t>
            </a:r>
            <a:r>
              <a:rPr lang="zh-CN" altLang="en-US" sz="2000">
                <a:latin typeface="Arial Regular" panose="020B0604020202090204" charset="0"/>
                <a:cs typeface="Arial Regular" panose="020B0604020202090204" charset="0"/>
                <a:sym typeface="+mn-ea"/>
              </a:rPr>
              <a:t>其中</a:t>
            </a:r>
            <a:r>
              <a:rPr lang="en-US" altLang="zh-CN" sz="2000">
                <a:latin typeface="Arial Regular" panose="020B0604020202090204" charset="0"/>
                <a:cs typeface="Arial Regular" panose="020B0604020202090204" charset="0"/>
                <a:sym typeface="+mn-ea"/>
              </a:rPr>
              <a:t>AI</a:t>
            </a:r>
            <a:r>
              <a:rPr lang="zh-CN" altLang="en-US" sz="2000">
                <a:latin typeface="Arial Regular" panose="020B0604020202090204" charset="0"/>
                <a:cs typeface="Arial Regular" panose="020B0604020202090204" charset="0"/>
                <a:sym typeface="+mn-ea"/>
              </a:rPr>
              <a:t>对话语言支持</a:t>
            </a:r>
            <a:r>
              <a:rPr lang="en-US" altLang="zh-CN" sz="2000">
                <a:latin typeface="Arial Regular" panose="020B0604020202090204" charset="0"/>
                <a:cs typeface="Arial Regular" panose="020B0604020202090204" charset="0"/>
                <a:sym typeface="+mn-ea"/>
              </a:rPr>
              <a:t>80+</a:t>
            </a:r>
            <a:r>
              <a:rPr lang="zh-CN" altLang="en-US" sz="2000">
                <a:latin typeface="Arial Regular" panose="020B0604020202090204" charset="0"/>
                <a:cs typeface="Arial Regular" panose="020B0604020202090204" charset="0"/>
                <a:sym typeface="+mn-ea"/>
              </a:rPr>
              <a:t>以上</a:t>
            </a:r>
            <a:r>
              <a:rPr lang="en-US" altLang="zh-CN" sz="2000">
                <a:latin typeface="Arial Regular" panose="020B0604020202090204" charset="0"/>
                <a:cs typeface="Arial Regular" panose="020B0604020202090204" charset="0"/>
                <a:sym typeface="+mn-ea"/>
              </a:rPr>
              <a:t>；</a:t>
            </a:r>
            <a:endParaRPr lang="zh-CN" altLang="en-US" sz="2000">
              <a:latin typeface="Arial Regular" panose="020B0604020202090204" charset="0"/>
              <a:cs typeface="Arial Regular" panose="020B060402020209020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6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676" name="textbox 676"/>
          <p:cNvSpPr/>
          <p:nvPr/>
        </p:nvSpPr>
        <p:spPr>
          <a:xfrm>
            <a:off x="1421130" y="1260475"/>
            <a:ext cx="9331325" cy="66103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871" rIns="0" bIns="0"/>
          <a:lstStyle/>
          <a:p>
            <a:pPr marL="12700" indent="2540" algn="l" rtl="0" eaLnBrk="0">
              <a:lnSpc>
                <a:spcPct val="118000"/>
              </a:lnSpc>
              <a:spcBef>
                <a:spcPts val="5"/>
              </a:spcBef>
            </a:pPr>
            <a:r>
              <a:rPr sz="1400" kern="0" spc="0" dirty="0">
                <a:solidFill>
                  <a:srgbClr val="4B2BC9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涂鸦严格遵守国内外信息安全标准和行业要求, 并纳入云开发平台和产</a:t>
            </a:r>
            <a:r>
              <a:rPr sz="1400" kern="0" spc="-10" dirty="0">
                <a:solidFill>
                  <a:srgbClr val="4B2BC9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品设计中以践行相关要求和标准。</a:t>
            </a:r>
            <a:r>
              <a:rPr sz="1400" kern="0" spc="-280" dirty="0">
                <a:solidFill>
                  <a:srgbClr val="4B2BC9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400" kern="0" spc="-10" dirty="0">
                <a:solidFill>
                  <a:srgbClr val="4B2BC9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同时, 涂</a:t>
            </a:r>
            <a:r>
              <a:rPr sz="1400" kern="0" spc="0" dirty="0">
                <a:solidFill>
                  <a:srgbClr val="4B2BC9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鸦还与独立第三方安全服务、咨询和审计机构进行合作, </a:t>
            </a:r>
            <a:r>
              <a:rPr sz="1400" kern="0" spc="-10" dirty="0">
                <a:solidFill>
                  <a:srgbClr val="4B2BC9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验证和保障涂鸦云开发者平台的合规性和安全性。</a:t>
            </a:r>
            <a:r>
              <a:rPr sz="1400" kern="0" spc="-210" dirty="0">
                <a:solidFill>
                  <a:srgbClr val="4B2BC9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400" kern="0" spc="-10" dirty="0">
                <a:solidFill>
                  <a:srgbClr val="4B2BC9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目前,</a:t>
            </a:r>
            <a:r>
              <a:rPr sz="1400" kern="0" spc="0" dirty="0">
                <a:solidFill>
                  <a:srgbClr val="4B2BC9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 涂鸦已经通过全球多个顶级权威</a:t>
            </a:r>
            <a:r>
              <a:rPr sz="1400" kern="0" spc="-10" dirty="0">
                <a:solidFill>
                  <a:srgbClr val="4B2BC9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机构的认证。</a:t>
            </a:r>
            <a:endParaRPr sz="14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grpSp>
        <p:nvGrpSpPr>
          <p:cNvPr id="46" name="group 46"/>
          <p:cNvGrpSpPr/>
          <p:nvPr/>
        </p:nvGrpSpPr>
        <p:grpSpPr>
          <a:xfrm rot="21600000">
            <a:off x="7492340" y="2305403"/>
            <a:ext cx="2112807" cy="1036955"/>
            <a:chOff x="-12700" y="-12700"/>
            <a:chExt cx="2112807" cy="1036955"/>
          </a:xfrm>
        </p:grpSpPr>
        <p:pic>
          <p:nvPicPr>
            <p:cNvPr id="678" name="picture 67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228600" y="19050"/>
              <a:ext cx="1871507" cy="993804"/>
            </a:xfrm>
            <a:prstGeom prst="rect">
              <a:avLst/>
            </a:prstGeom>
          </p:spPr>
        </p:pic>
        <p:sp>
          <p:nvSpPr>
            <p:cNvPr id="680" name="textbox 680"/>
            <p:cNvSpPr/>
            <p:nvPr/>
          </p:nvSpPr>
          <p:spPr>
            <a:xfrm>
              <a:off x="-12700" y="-12700"/>
              <a:ext cx="1897379" cy="103695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0000"/>
                </a:lnSpc>
              </a:pPr>
              <a:endParaRPr sz="10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algn="l" rtl="0" eaLnBrk="0">
                <a:lnSpc>
                  <a:spcPct val="100000"/>
                </a:lnSpc>
              </a:pPr>
              <a:endParaRPr sz="10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algn="l" rtl="0" eaLnBrk="0">
                <a:lnSpc>
                  <a:spcPct val="100000"/>
                </a:lnSpc>
              </a:pPr>
              <a:endParaRPr sz="10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marL="1044575" algn="l" rtl="0" eaLnBrk="0">
                <a:lnSpc>
                  <a:spcPct val="77000"/>
                </a:lnSpc>
                <a:spcBef>
                  <a:spcPts val="5"/>
                </a:spcBef>
              </a:pPr>
              <a:r>
                <a:rPr lang="en-US" sz="1200" kern="0" spc="-50" dirty="0">
                  <a:solidFill>
                    <a:srgbClr val="000000">
                      <a:alpha val="100000"/>
                    </a:srgbClr>
                  </a:solidFill>
                  <a:latin typeface="PingFang SC" panose="020B0400000000000000" charset="-122"/>
                  <a:ea typeface="PingFang SC" panose="020B0400000000000000" charset="-122"/>
                  <a:cs typeface="PingFang SC" panose="020B0400000000000000" charset="-122"/>
                </a:rPr>
                <a:t>    </a:t>
              </a:r>
              <a:r>
                <a:rPr sz="1200" kern="0" spc="-50" dirty="0">
                  <a:solidFill>
                    <a:srgbClr val="000000">
                      <a:alpha val="100000"/>
                    </a:srgbClr>
                  </a:solidFill>
                  <a:latin typeface="PingFang SC" panose="020B0400000000000000" charset="-122"/>
                  <a:ea typeface="PingFang SC" panose="020B0400000000000000" charset="-122"/>
                  <a:cs typeface="PingFang SC" panose="020B0400000000000000" charset="-122"/>
                </a:rPr>
                <a:t>EU GDPR</a:t>
              </a:r>
              <a:endParaRPr sz="1200" dirty="0"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endParaRPr>
            </a:p>
          </p:txBody>
        </p:sp>
      </p:grpSp>
      <p:grpSp>
        <p:nvGrpSpPr>
          <p:cNvPr id="62" name="group 62"/>
          <p:cNvGrpSpPr/>
          <p:nvPr/>
        </p:nvGrpSpPr>
        <p:grpSpPr>
          <a:xfrm rot="21600000">
            <a:off x="9786197" y="2305657"/>
            <a:ext cx="1857509" cy="993804"/>
            <a:chOff x="0" y="0"/>
            <a:chExt cx="1857509" cy="993804"/>
          </a:xfrm>
        </p:grpSpPr>
        <p:pic>
          <p:nvPicPr>
            <p:cNvPr id="716" name="picture 71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1857509" cy="993804"/>
            </a:xfrm>
            <a:prstGeom prst="rect">
              <a:avLst/>
            </a:prstGeom>
          </p:spPr>
        </p:pic>
        <p:sp>
          <p:nvSpPr>
            <p:cNvPr id="718" name="textbox 718"/>
            <p:cNvSpPr/>
            <p:nvPr/>
          </p:nvSpPr>
          <p:spPr>
            <a:xfrm>
              <a:off x="-12700" y="-12700"/>
              <a:ext cx="1883410" cy="102552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0000"/>
                </a:lnSpc>
              </a:pPr>
              <a:endParaRPr sz="10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algn="l" rtl="0" eaLnBrk="0">
                <a:lnSpc>
                  <a:spcPct val="100000"/>
                </a:lnSpc>
              </a:pPr>
              <a:endParaRPr sz="10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algn="l" rtl="0" eaLnBrk="0">
                <a:lnSpc>
                  <a:spcPct val="100000"/>
                </a:lnSpc>
              </a:pPr>
              <a:endParaRPr sz="10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marL="1046480" algn="l" rtl="0" eaLnBrk="0">
                <a:lnSpc>
                  <a:spcPct val="77000"/>
                </a:lnSpc>
                <a:spcBef>
                  <a:spcPts val="5"/>
                </a:spcBef>
              </a:pPr>
              <a:r>
                <a:rPr sz="1200" kern="0" spc="0" dirty="0">
                  <a:solidFill>
                    <a:srgbClr val="000000">
                      <a:alpha val="100000"/>
                    </a:srgbClr>
                  </a:solidFill>
                  <a:latin typeface="PingFang SC" panose="020B0400000000000000" charset="-122"/>
                  <a:ea typeface="PingFang SC" panose="020B0400000000000000" charset="-122"/>
                  <a:cs typeface="PingFang SC" panose="020B0400000000000000" charset="-122"/>
                </a:rPr>
                <a:t>CCPA</a:t>
              </a:r>
              <a:endParaRPr sz="1200" dirty="0"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endParaRPr>
            </a:p>
          </p:txBody>
        </p:sp>
      </p:grpSp>
      <p:grpSp>
        <p:nvGrpSpPr>
          <p:cNvPr id="64" name="group 64"/>
          <p:cNvGrpSpPr/>
          <p:nvPr/>
        </p:nvGrpSpPr>
        <p:grpSpPr>
          <a:xfrm rot="21600000">
            <a:off x="5681811" y="2313023"/>
            <a:ext cx="1857509" cy="993804"/>
            <a:chOff x="0" y="0"/>
            <a:chExt cx="1857509" cy="993804"/>
          </a:xfrm>
        </p:grpSpPr>
        <p:pic>
          <p:nvPicPr>
            <p:cNvPr id="720" name="picture 72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1857509" cy="993804"/>
            </a:xfrm>
            <a:prstGeom prst="rect">
              <a:avLst/>
            </a:prstGeom>
          </p:spPr>
        </p:pic>
        <p:sp>
          <p:nvSpPr>
            <p:cNvPr id="722" name="textbox 722"/>
            <p:cNvSpPr/>
            <p:nvPr/>
          </p:nvSpPr>
          <p:spPr>
            <a:xfrm>
              <a:off x="-12700" y="-12700"/>
              <a:ext cx="1883410" cy="103060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46000"/>
                </a:lnSpc>
              </a:pPr>
              <a:endParaRPr sz="10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algn="l" rtl="0" eaLnBrk="0">
                <a:lnSpc>
                  <a:spcPct val="147000"/>
                </a:lnSpc>
              </a:pPr>
              <a:endParaRPr sz="10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algn="l" rtl="0" eaLnBrk="0">
                <a:lnSpc>
                  <a:spcPct val="10000"/>
                </a:lnSpc>
              </a:pPr>
              <a:endParaRPr sz="100" dirty="0"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marL="993775" algn="l" rtl="0" eaLnBrk="0">
                <a:lnSpc>
                  <a:spcPct val="85000"/>
                </a:lnSpc>
              </a:pPr>
              <a:r>
                <a:rPr sz="1200" kern="0" spc="-60" dirty="0">
                  <a:solidFill>
                    <a:srgbClr val="000000">
                      <a:alpha val="100000"/>
                    </a:srgbClr>
                  </a:solidFill>
                  <a:latin typeface="PingFang SC" panose="020B0400000000000000" charset="-122"/>
                  <a:ea typeface="PingFang SC" panose="020B0400000000000000" charset="-122"/>
                  <a:cs typeface="PingFang SC" panose="020B0400000000000000" charset="-122"/>
                </a:rPr>
                <a:t>SRRC</a:t>
              </a:r>
              <a:r>
                <a:rPr sz="1200" kern="0" spc="-10" dirty="0">
                  <a:solidFill>
                    <a:srgbClr val="000000">
                      <a:alpha val="100000"/>
                    </a:srgbClr>
                  </a:solidFill>
                  <a:latin typeface="PingFang SC" panose="020B0400000000000000" charset="-122"/>
                  <a:ea typeface="PingFang SC" panose="020B0400000000000000" charset="-122"/>
                  <a:cs typeface="PingFang SC" panose="020B0400000000000000" charset="-122"/>
                </a:rPr>
                <a:t> </a:t>
              </a:r>
              <a:r>
                <a:rPr sz="1200" kern="0" spc="-60" dirty="0">
                  <a:solidFill>
                    <a:srgbClr val="000000">
                      <a:alpha val="100000"/>
                    </a:srgbClr>
                  </a:solidFill>
                  <a:latin typeface="PingFang SC" panose="020B0400000000000000" charset="-122"/>
                  <a:ea typeface="PingFang SC" panose="020B0400000000000000" charset="-122"/>
                  <a:cs typeface="PingFang SC" panose="020B0400000000000000" charset="-122"/>
                </a:rPr>
                <a:t>认证</a:t>
              </a:r>
              <a:endParaRPr sz="1200" dirty="0"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endParaRPr>
            </a:p>
          </p:txBody>
        </p:sp>
      </p:grpSp>
      <p:pic>
        <p:nvPicPr>
          <p:cNvPr id="736" name="picture 73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7902575" y="4434840"/>
            <a:ext cx="1775460" cy="949960"/>
          </a:xfrm>
          <a:prstGeom prst="rect">
            <a:avLst/>
          </a:prstGeom>
        </p:spPr>
      </p:pic>
      <p:sp>
        <p:nvSpPr>
          <p:cNvPr id="738" name="textbox 738"/>
          <p:cNvSpPr/>
          <p:nvPr/>
        </p:nvSpPr>
        <p:spPr>
          <a:xfrm>
            <a:off x="752475" y="492760"/>
            <a:ext cx="6739890" cy="4857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ts val="3625"/>
              </a:lnSpc>
            </a:pPr>
            <a:r>
              <a:rPr lang="zh-CN" sz="2700" kern="0" spc="8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痛点</a:t>
            </a:r>
            <a:r>
              <a:rPr lang="en-US" altLang="zh-CN" sz="2700" kern="0" spc="8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5:</a:t>
            </a:r>
            <a:r>
              <a:rPr lang="zh-CN" sz="2700" kern="0" spc="8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安全合规</a:t>
            </a:r>
            <a:r>
              <a:rPr lang="en-US" altLang="zh-CN" sz="2700" kern="0" spc="8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-</a:t>
            </a:r>
            <a:r>
              <a:rPr sz="2700" kern="0" spc="8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严格遵守全球安全</a:t>
            </a:r>
            <a:r>
              <a:rPr lang="zh-CN" sz="2700" kern="0" spc="8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规范</a:t>
            </a:r>
            <a:endParaRPr lang="zh-CN" sz="2700" kern="0" spc="80" dirty="0">
              <a:solidFill>
                <a:srgbClr val="000000">
                  <a:alpha val="100000"/>
                </a:srgbClr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pic>
        <p:nvPicPr>
          <p:cNvPr id="752" name="picture 75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920191" y="1353642"/>
            <a:ext cx="367360" cy="44704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0380" y="2439035"/>
            <a:ext cx="4977130" cy="291909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33665" y="3398520"/>
            <a:ext cx="1898015" cy="84582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81980" y="3423920"/>
            <a:ext cx="1916430" cy="80899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856470" y="3395980"/>
            <a:ext cx="1725930" cy="76581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931400" y="4548505"/>
            <a:ext cx="1725930" cy="74485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777865" y="4548505"/>
            <a:ext cx="1871345" cy="808990"/>
          </a:xfrm>
          <a:prstGeom prst="rect">
            <a:avLst/>
          </a:prstGeom>
        </p:spPr>
      </p:pic>
      <p:pic>
        <p:nvPicPr>
          <p:cNvPr id="848" name="picture 848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21600000">
            <a:off x="10931652" y="249935"/>
            <a:ext cx="912876" cy="27432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picture 6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31" name="矩形 30"/>
          <p:cNvSpPr/>
          <p:nvPr>
            <p:custDataLst>
              <p:tags r:id="rId2"/>
            </p:custDataLst>
          </p:nvPr>
        </p:nvSpPr>
        <p:spPr>
          <a:xfrm>
            <a:off x="2341956" y="6036535"/>
            <a:ext cx="7272858" cy="3263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525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ato Bold" charset="0"/>
                <a:ea typeface="Source Han Sans CN Bold" panose="020B0A00000000000000" charset="-122"/>
                <a:cs typeface="+mn-cs"/>
                <a:sym typeface="+mn-ea"/>
              </a:rPr>
              <a:t>从</a:t>
            </a:r>
            <a:r>
              <a:rPr lang="zh-CN" altLang="en-US" sz="1525" b="1" dirty="0">
                <a:solidFill>
                  <a:schemeClr val="tx1"/>
                </a:solidFill>
                <a:latin typeface="Lato Bold" charset="0"/>
                <a:ea typeface="Source Han Sans CN Bold" panose="020B0A00000000000000" charset="-122"/>
                <a:sym typeface="+mn-ea"/>
              </a:rPr>
              <a:t>“</a:t>
            </a:r>
            <a:r>
              <a:rPr kumimoji="0" lang="zh-CN" altLang="en-US" sz="1525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ato Bold" charset="0"/>
                <a:ea typeface="Source Han Sans CN Bold" panose="020B0A00000000000000" charset="-122"/>
                <a:cs typeface="+mn-cs"/>
                <a:sym typeface="+mn-ea"/>
              </a:rPr>
              <a:t>机械响应</a:t>
            </a:r>
            <a:r>
              <a:rPr lang="zh-CN" altLang="en-US" sz="1525" b="1" dirty="0">
                <a:solidFill>
                  <a:schemeClr val="tx1"/>
                </a:solidFill>
                <a:latin typeface="Lato Bold" charset="0"/>
                <a:ea typeface="Source Han Sans CN Bold" panose="020B0A00000000000000" charset="-122"/>
                <a:sym typeface="+mn-ea"/>
              </a:rPr>
              <a:t>”</a:t>
            </a:r>
            <a:r>
              <a:rPr kumimoji="0" lang="zh-CN" altLang="en-US" sz="1525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ato Bold" charset="0"/>
                <a:ea typeface="Source Han Sans CN Bold" panose="020B0A00000000000000" charset="-122"/>
                <a:cs typeface="+mn-cs"/>
                <a:sym typeface="+mn-ea"/>
              </a:rPr>
              <a:t>到“类人感知”记忆是</a:t>
            </a:r>
            <a:r>
              <a:rPr kumimoji="0" lang="en-US" altLang="zh-CN" sz="1525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ato Bold" charset="0"/>
                <a:ea typeface="Source Han Sans CN Bold" panose="020B0A00000000000000" charset="-122"/>
                <a:cs typeface="+mn-cs"/>
                <a:sym typeface="+mn-ea"/>
              </a:rPr>
              <a:t>AI</a:t>
            </a:r>
            <a:r>
              <a:rPr kumimoji="0" lang="zh-CN" altLang="en-US" sz="1525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ato Bold" charset="0"/>
                <a:ea typeface="Source Han Sans CN Bold" panose="020B0A00000000000000" charset="-122"/>
                <a:cs typeface="+mn-cs"/>
                <a:sym typeface="+mn-ea"/>
              </a:rPr>
              <a:t>硬件拟人化最核心的成长单元</a:t>
            </a:r>
            <a:endParaRPr kumimoji="0" lang="zh-CN" altLang="en-US" sz="1525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Lato Bold" charset="0"/>
              <a:ea typeface="Source Han Sans CN Bold" panose="020B0A00000000000000" charset="-122"/>
              <a:cs typeface="+mn-cs"/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9981" y="1369090"/>
            <a:ext cx="11033651" cy="4656403"/>
          </a:xfrm>
          <a:prstGeom prst="rect">
            <a:avLst/>
          </a:prstGeom>
        </p:spPr>
      </p:pic>
      <p:sp>
        <p:nvSpPr>
          <p:cNvPr id="4" name="文本框 64"/>
          <p:cNvSpPr txBox="1"/>
          <p:nvPr/>
        </p:nvSpPr>
        <p:spPr>
          <a:xfrm>
            <a:off x="375024" y="6509370"/>
            <a:ext cx="5619506" cy="27178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30480" tIns="38709" rIns="38709" bIns="38709" numCol="1" anchor="t">
            <a:spAutoFit/>
          </a:bodyPr>
          <a:lstStyle/>
          <a:p>
            <a:pPr defTabSz="2437765" hangingPunct="0">
              <a:lnSpc>
                <a:spcPct val="150000"/>
              </a:lnSpc>
              <a:defRPr sz="1000">
                <a:latin typeface="Source Han Sans CN Regular" charset="-122"/>
                <a:ea typeface="Source Han Sans CN Regular" charset="-122"/>
                <a:cs typeface="Source Han Sans CN Regular" charset="-122"/>
                <a:sym typeface="Source Han Sans CN Regular" charset="-122"/>
              </a:defRPr>
            </a:pPr>
            <a:r>
              <a:rPr lang="zh-CN" altLang="en-US" sz="845" kern="0" dirty="0">
                <a:solidFill>
                  <a:schemeClr val="tx1"/>
                </a:solidFill>
                <a:latin typeface="Source Han Sans CN Medium" pitchFamily="34" charset="-128"/>
                <a:ea typeface="Source Han Sans CN Medium" pitchFamily="34" charset="-128"/>
                <a:cs typeface="Lato Bold" charset="0"/>
                <a:sym typeface="Source Han Sans CN Regular" charset="-122"/>
              </a:rPr>
              <a:t>*记忆能力评估参考：</a:t>
            </a:r>
            <a:r>
              <a:rPr lang="en-US" altLang="zh-CN" sz="845" kern="0" dirty="0">
                <a:solidFill>
                  <a:schemeClr val="tx1"/>
                </a:solidFill>
                <a:latin typeface="Source Han Sans CN Medium" pitchFamily="34" charset="-128"/>
                <a:ea typeface="Source Han Sans CN Medium" pitchFamily="34" charset="-128"/>
                <a:cs typeface="Lato Bold" charset="0"/>
                <a:sym typeface="Source Han Sans CN Regular" charset="-122"/>
              </a:rPr>
              <a:t>https://arxiv.org/abs/2402.17753</a:t>
            </a:r>
            <a:r>
              <a:rPr lang="zh-CN" altLang="en-US" sz="845" kern="0" dirty="0">
                <a:solidFill>
                  <a:schemeClr val="tx1"/>
                </a:solidFill>
                <a:latin typeface="Source Han Sans CN Medium" pitchFamily="34" charset="-128"/>
                <a:ea typeface="Source Han Sans CN Medium" pitchFamily="34" charset="-128"/>
                <a:cs typeface="Lato Bold" charset="0"/>
                <a:sym typeface="Source Han Sans CN Regular" charset="-122"/>
              </a:rPr>
              <a:t>   </a:t>
            </a:r>
            <a:r>
              <a:rPr lang="en-US" altLang="zh-CN" sz="845" kern="0" dirty="0">
                <a:solidFill>
                  <a:schemeClr val="tx1"/>
                </a:solidFill>
                <a:latin typeface="Source Han Sans CN Medium" pitchFamily="34" charset="-128"/>
                <a:ea typeface="Source Han Sans CN Medium" pitchFamily="34" charset="-128"/>
                <a:cs typeface="Lato Bold" charset="0"/>
                <a:sym typeface="Source Han Sans CN Regular" charset="-122"/>
              </a:rPr>
              <a:t>https://arxiv.org/abs/2508.15294</a:t>
            </a:r>
            <a:endParaRPr lang="en-US" altLang="zh-CN" sz="845" kern="0" dirty="0">
              <a:solidFill>
                <a:schemeClr val="tx1"/>
              </a:solidFill>
              <a:latin typeface="Source Han Sans CN Medium" pitchFamily="34" charset="-128"/>
              <a:ea typeface="Source Han Sans CN Medium" pitchFamily="34" charset="-128"/>
              <a:cs typeface="Lato Bold" charset="0"/>
              <a:sym typeface="Source Han Sans CN Regular" charset="-122"/>
            </a:endParaRPr>
          </a:p>
        </p:txBody>
      </p:sp>
      <p:sp>
        <p:nvSpPr>
          <p:cNvPr id="738" name="textbox 738"/>
          <p:cNvSpPr/>
          <p:nvPr/>
        </p:nvSpPr>
        <p:spPr>
          <a:xfrm>
            <a:off x="752475" y="492760"/>
            <a:ext cx="7816215" cy="4857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ts val="3625"/>
              </a:lnSpc>
            </a:pPr>
            <a:r>
              <a:rPr lang="en-US" sz="2700" kern="0" spc="8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AI</a:t>
            </a:r>
            <a:r>
              <a:rPr lang="zh-CN" altLang="en-US" sz="2700" kern="0" spc="8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的灵魂</a:t>
            </a:r>
            <a:r>
              <a:rPr lang="en-US" altLang="zh-CN" sz="2700" kern="0" spc="8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:</a:t>
            </a:r>
            <a:r>
              <a:rPr lang="zh-CN" altLang="en-US" sz="2700" kern="0" spc="8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拟人化的个体长记忆学习</a:t>
            </a:r>
            <a:r>
              <a:rPr lang="en-US" altLang="zh-CN" sz="2700" kern="0" spc="8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（</a:t>
            </a:r>
            <a:r>
              <a:rPr lang="zh-CN" altLang="en-US" sz="2700" kern="0" spc="8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成长</a:t>
            </a:r>
            <a:r>
              <a:rPr lang="en-US" altLang="zh-CN" sz="2700" kern="0" spc="8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）</a:t>
            </a:r>
            <a:r>
              <a:rPr lang="zh-CN" altLang="en-US" sz="2700" kern="0" spc="8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系统</a:t>
            </a:r>
            <a:endParaRPr lang="zh-CN" sz="2700" kern="0" spc="80" dirty="0">
              <a:solidFill>
                <a:srgbClr val="000000">
                  <a:alpha val="100000"/>
                </a:srgbClr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picture 6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566" name="rect 566"/>
          <p:cNvSpPr/>
          <p:nvPr>
            <p:custDataLst>
              <p:tags r:id="rId2"/>
            </p:custDataLst>
          </p:nvPr>
        </p:nvSpPr>
        <p:spPr>
          <a:xfrm>
            <a:off x="304303" y="4023466"/>
            <a:ext cx="7627460" cy="2297216"/>
          </a:xfrm>
          <a:prstGeom prst="rect">
            <a:avLst/>
          </a:prstGeom>
          <a:solidFill>
            <a:srgbClr val="2D4B8E">
              <a:alpha val="32549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1525">
              <a:solidFill>
                <a:schemeClr val="tx1"/>
              </a:solidFill>
            </a:endParaRPr>
          </a:p>
        </p:txBody>
      </p:sp>
      <p:graphicFrame>
        <p:nvGraphicFramePr>
          <p:cNvPr id="568" name="table 568"/>
          <p:cNvGraphicFramePr>
            <a:graphicFrameLocks noGrp="1"/>
          </p:cNvGraphicFramePr>
          <p:nvPr/>
        </p:nvGraphicFramePr>
        <p:xfrm>
          <a:off x="449417" y="4323225"/>
          <a:ext cx="7186295" cy="1762760"/>
        </p:xfrm>
        <a:graphic>
          <a:graphicData uri="http://schemas.openxmlformats.org/drawingml/2006/table">
            <a:tbl>
              <a:tblPr/>
              <a:tblGrid>
                <a:gridCol w="986155"/>
                <a:gridCol w="1520825"/>
                <a:gridCol w="1398905"/>
                <a:gridCol w="1143635"/>
                <a:gridCol w="1062990"/>
                <a:gridCol w="1073785"/>
              </a:tblGrid>
              <a:tr h="176276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845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sz="845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sz="845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sz="845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sz="845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sz="845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sz="845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sz="845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sz="845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sz="845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sz="845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sz="845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algn="l" rtl="0" eaLnBrk="0">
                        <a:lnSpc>
                          <a:spcPct val="10000"/>
                        </a:lnSpc>
                      </a:pPr>
                      <a:endParaRPr sz="1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marL="46990" algn="l" rtl="0" eaLnBrk="0">
                        <a:lnSpc>
                          <a:spcPct val="86000"/>
                        </a:lnSpc>
                      </a:pPr>
                      <a:r>
                        <a:rPr sz="1355" b="1" kern="0" spc="-10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PingFang SC" panose="020B0400000000000000" charset="-122"/>
                          <a:ea typeface="PingFang SC" panose="020B0400000000000000" charset="-122"/>
                          <a:cs typeface="PingFang SC" panose="020B0400000000000000" charset="-122"/>
                        </a:rPr>
                        <a:t>电</a:t>
                      </a:r>
                      <a:r>
                        <a:rPr sz="1355" kern="0" spc="-28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PingFang SC" panose="020B0400000000000000" charset="-122"/>
                          <a:ea typeface="PingFang SC" panose="020B0400000000000000" charset="-122"/>
                          <a:cs typeface="PingFang SC" panose="020B0400000000000000" charset="-122"/>
                        </a:rPr>
                        <a:t> </a:t>
                      </a:r>
                      <a:r>
                        <a:rPr sz="1355" b="1" kern="0" spc="-10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PingFang SC" panose="020B0400000000000000" charset="-122"/>
                          <a:ea typeface="PingFang SC" panose="020B0400000000000000" charset="-122"/>
                          <a:cs typeface="PingFang SC" panose="020B0400000000000000" charset="-122"/>
                        </a:rPr>
                        <a:t>子</a:t>
                      </a:r>
                      <a:r>
                        <a:rPr sz="1355" kern="0" spc="-1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PingFang SC" panose="020B0400000000000000" charset="-122"/>
                          <a:ea typeface="PingFang SC" panose="020B0400000000000000" charset="-122"/>
                          <a:cs typeface="PingFang SC" panose="020B0400000000000000" charset="-122"/>
                        </a:rPr>
                        <a:t> </a:t>
                      </a:r>
                      <a:r>
                        <a:rPr sz="1355" b="1" kern="0" spc="-10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PingFang SC" panose="020B0400000000000000" charset="-122"/>
                          <a:ea typeface="PingFang SC" panose="020B0400000000000000" charset="-122"/>
                          <a:cs typeface="PingFang SC" panose="020B0400000000000000" charset="-122"/>
                        </a:rPr>
                        <a:t>日</a:t>
                      </a:r>
                      <a:r>
                        <a:rPr sz="1355" kern="0" spc="-3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PingFang SC" panose="020B0400000000000000" charset="-122"/>
                          <a:ea typeface="PingFang SC" panose="020B0400000000000000" charset="-122"/>
                          <a:cs typeface="PingFang SC" panose="020B0400000000000000" charset="-122"/>
                        </a:rPr>
                        <a:t> </a:t>
                      </a:r>
                      <a:r>
                        <a:rPr sz="1355" b="1" kern="0" spc="-10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PingFang SC" panose="020B0400000000000000" charset="-122"/>
                          <a:ea typeface="PingFang SC" panose="020B0400000000000000" charset="-122"/>
                          <a:cs typeface="PingFang SC" panose="020B0400000000000000" charset="-122"/>
                        </a:rPr>
                        <a:t>历</a:t>
                      </a:r>
                      <a:endParaRPr sz="1355" dirty="0">
                        <a:latin typeface="PingFang SC" panose="020B0400000000000000" charset="-122"/>
                        <a:ea typeface="PingFang SC" panose="020B0400000000000000" charset="-122"/>
                        <a:cs typeface="PingFang SC" panose="020B0400000000000000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845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sz="845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sz="845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sz="845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sz="845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sz="845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sz="845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sz="845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sz="845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sz="845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sz="845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sz="845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marL="481330" algn="l" rtl="0" eaLnBrk="0">
                        <a:lnSpc>
                          <a:spcPct val="93000"/>
                        </a:lnSpc>
                        <a:spcBef>
                          <a:spcPts val="5"/>
                        </a:spcBef>
                      </a:pPr>
                      <a:r>
                        <a:rPr sz="1355" b="1" kern="0" spc="16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PingFang SC" panose="020B0400000000000000" charset="-122"/>
                          <a:ea typeface="PingFang SC" panose="020B0400000000000000" charset="-122"/>
                          <a:cs typeface="PingFang SC" panose="020B0400000000000000" charset="-122"/>
                        </a:rPr>
                        <a:t>墨水屏相框</a:t>
                      </a:r>
                      <a:endParaRPr sz="1355" dirty="0">
                        <a:latin typeface="PingFang SC" panose="020B0400000000000000" charset="-122"/>
                        <a:ea typeface="PingFang SC" panose="020B0400000000000000" charset="-122"/>
                        <a:cs typeface="PingFang SC" panose="020B0400000000000000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845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sz="845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sz="845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sz="845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sz="845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sz="845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sz="845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sz="845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sz="845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sz="845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sz="845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sz="845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marL="260350" algn="l" rtl="0" eaLnBrk="0">
                        <a:lnSpc>
                          <a:spcPct val="93000"/>
                        </a:lnSpc>
                        <a:spcBef>
                          <a:spcPts val="5"/>
                        </a:spcBef>
                      </a:pPr>
                      <a:r>
                        <a:rPr sz="1355" b="1" kern="0" spc="16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PingFang SC" panose="020B0400000000000000" charset="-122"/>
                          <a:ea typeface="PingFang SC" panose="020B0400000000000000" charset="-122"/>
                          <a:cs typeface="PingFang SC" panose="020B0400000000000000" charset="-122"/>
                        </a:rPr>
                        <a:t>歌词唱片</a:t>
                      </a:r>
                      <a:endParaRPr sz="1355" dirty="0">
                        <a:latin typeface="PingFang SC" panose="020B0400000000000000" charset="-122"/>
                        <a:ea typeface="PingFang SC" panose="020B0400000000000000" charset="-122"/>
                        <a:cs typeface="PingFang SC" panose="020B0400000000000000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845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sz="845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sz="845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sz="845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sz="845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sz="845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sz="845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sz="845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sz="845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sz="845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sz="845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sz="845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marL="84455" algn="l" rtl="0" eaLnBrk="0">
                        <a:lnSpc>
                          <a:spcPct val="93000"/>
                        </a:lnSpc>
                        <a:spcBef>
                          <a:spcPts val="5"/>
                        </a:spcBef>
                      </a:pPr>
                      <a:r>
                        <a:rPr sz="1355" b="1" kern="0" spc="17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PingFang SC" panose="020B0400000000000000" charset="-122"/>
                          <a:ea typeface="PingFang SC" panose="020B0400000000000000" charset="-122"/>
                          <a:cs typeface="PingFang SC" panose="020B0400000000000000" charset="-122"/>
                        </a:rPr>
                        <a:t>手机自拍屏</a:t>
                      </a:r>
                      <a:endParaRPr sz="1355" dirty="0">
                        <a:latin typeface="PingFang SC" panose="020B0400000000000000" charset="-122"/>
                        <a:ea typeface="PingFang SC" panose="020B0400000000000000" charset="-122"/>
                        <a:cs typeface="PingFang SC" panose="020B0400000000000000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845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sz="845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sz="845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sz="845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sz="845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sz="845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sz="845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sz="845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sz="845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sz="845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sz="845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sz="845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marL="193040" algn="l" rtl="0" eaLnBrk="0">
                        <a:lnSpc>
                          <a:spcPct val="85000"/>
                        </a:lnSpc>
                        <a:spcBef>
                          <a:spcPts val="5"/>
                        </a:spcBef>
                      </a:pPr>
                      <a:r>
                        <a:rPr sz="1355" b="1" kern="0" spc="1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PingFang SC" panose="020B0400000000000000" charset="-122"/>
                          <a:ea typeface="PingFang SC" panose="020B0400000000000000" charset="-122"/>
                          <a:cs typeface="PingFang SC" panose="020B0400000000000000" charset="-122"/>
                        </a:rPr>
                        <a:t>电子吧唧</a:t>
                      </a:r>
                      <a:endParaRPr sz="1355" dirty="0">
                        <a:latin typeface="PingFang SC" panose="020B0400000000000000" charset="-122"/>
                        <a:ea typeface="PingFang SC" panose="020B0400000000000000" charset="-122"/>
                        <a:cs typeface="PingFang SC" panose="020B0400000000000000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845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sz="845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sz="845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sz="845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sz="845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sz="845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sz="845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sz="845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sz="845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sz="845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sz="845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sz="845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90204"/>
                        <a:ea typeface="Arial" panose="020B0604020202090204"/>
                        <a:cs typeface="Arial" panose="020B0604020202090204"/>
                      </a:endParaRPr>
                    </a:p>
                    <a:p>
                      <a:pPr algn="r" rtl="0" eaLnBrk="0">
                        <a:lnSpc>
                          <a:spcPct val="87000"/>
                        </a:lnSpc>
                      </a:pPr>
                      <a:r>
                        <a:rPr sz="1355" b="1" kern="0" spc="17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PingFang SC" panose="020B0400000000000000" charset="-122"/>
                          <a:ea typeface="PingFang SC" panose="020B0400000000000000" charset="-122"/>
                          <a:cs typeface="PingFang SC" panose="020B0400000000000000" charset="-122"/>
                        </a:rPr>
                        <a:t>儿童投影仪</a:t>
                      </a:r>
                      <a:endParaRPr sz="1355" dirty="0">
                        <a:latin typeface="PingFang SC" panose="020B0400000000000000" charset="-122"/>
                        <a:ea typeface="PingFang SC" panose="020B0400000000000000" charset="-122"/>
                        <a:cs typeface="PingFang SC" panose="020B0400000000000000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570" name="rect 570"/>
          <p:cNvSpPr/>
          <p:nvPr>
            <p:custDataLst>
              <p:tags r:id="rId3"/>
            </p:custDataLst>
          </p:nvPr>
        </p:nvSpPr>
        <p:spPr>
          <a:xfrm>
            <a:off x="8157462" y="4023466"/>
            <a:ext cx="3324320" cy="2297216"/>
          </a:xfrm>
          <a:prstGeom prst="rect">
            <a:avLst/>
          </a:prstGeom>
          <a:solidFill>
            <a:srgbClr val="AB84ED">
              <a:alpha val="56862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 sz="1525">
              <a:solidFill>
                <a:schemeClr val="tx1"/>
              </a:solidFill>
            </a:endParaRPr>
          </a:p>
        </p:txBody>
      </p:sp>
      <p:grpSp>
        <p:nvGrpSpPr>
          <p:cNvPr id="34" name="group 34"/>
          <p:cNvGrpSpPr/>
          <p:nvPr>
            <p:custDataLst>
              <p:tags r:id="rId4"/>
            </p:custDataLst>
          </p:nvPr>
        </p:nvGrpSpPr>
        <p:grpSpPr>
          <a:xfrm rot="21600000">
            <a:off x="2978080" y="1952487"/>
            <a:ext cx="2209043" cy="2001301"/>
            <a:chOff x="0" y="0"/>
            <a:chExt cx="2609087" cy="2363724"/>
          </a:xfrm>
        </p:grpSpPr>
        <p:pic>
          <p:nvPicPr>
            <p:cNvPr id="574" name="picture 574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6"/>
            <a:stretch>
              <a:fillRect/>
            </a:stretch>
          </p:blipFill>
          <p:spPr>
            <a:xfrm rot="21600000">
              <a:off x="0" y="0"/>
              <a:ext cx="2609087" cy="2363724"/>
            </a:xfrm>
            <a:prstGeom prst="rect">
              <a:avLst/>
            </a:prstGeom>
          </p:spPr>
        </p:pic>
        <p:sp>
          <p:nvSpPr>
            <p:cNvPr id="576" name="textbox 576"/>
            <p:cNvSpPr/>
            <p:nvPr>
              <p:custDataLst>
                <p:tags r:id="rId7"/>
              </p:custDataLst>
            </p:nvPr>
          </p:nvSpPr>
          <p:spPr>
            <a:xfrm>
              <a:off x="-12700" y="-12700"/>
              <a:ext cx="2634615" cy="238950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5000"/>
                </a:lnSpc>
              </a:pPr>
              <a:endParaRPr sz="845" dirty="0">
                <a:solidFill>
                  <a:schemeClr val="tx1"/>
                </a:solidFill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algn="l" rtl="0" eaLnBrk="0">
                <a:lnSpc>
                  <a:spcPct val="105000"/>
                </a:lnSpc>
              </a:pPr>
              <a:endParaRPr sz="845" dirty="0">
                <a:solidFill>
                  <a:schemeClr val="tx1"/>
                </a:solidFill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algn="l" rtl="0" eaLnBrk="0">
                <a:lnSpc>
                  <a:spcPct val="105000"/>
                </a:lnSpc>
              </a:pPr>
              <a:endParaRPr sz="845" dirty="0">
                <a:solidFill>
                  <a:schemeClr val="tx1"/>
                </a:solidFill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algn="l" rtl="0" eaLnBrk="0">
                <a:lnSpc>
                  <a:spcPct val="105000"/>
                </a:lnSpc>
              </a:pPr>
              <a:endParaRPr sz="845" dirty="0">
                <a:solidFill>
                  <a:schemeClr val="tx1"/>
                </a:solidFill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algn="l" rtl="0" eaLnBrk="0">
                <a:lnSpc>
                  <a:spcPct val="105000"/>
                </a:lnSpc>
              </a:pPr>
              <a:endParaRPr sz="845" dirty="0">
                <a:solidFill>
                  <a:schemeClr val="tx1"/>
                </a:solidFill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algn="l" rtl="0" eaLnBrk="0">
                <a:lnSpc>
                  <a:spcPct val="106000"/>
                </a:lnSpc>
              </a:pPr>
              <a:endParaRPr sz="845" dirty="0">
                <a:solidFill>
                  <a:schemeClr val="tx1"/>
                </a:solidFill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algn="l" rtl="0" eaLnBrk="0">
                <a:lnSpc>
                  <a:spcPct val="106000"/>
                </a:lnSpc>
              </a:pPr>
              <a:endParaRPr sz="845" dirty="0">
                <a:solidFill>
                  <a:schemeClr val="tx1"/>
                </a:solidFill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algn="l" rtl="0" eaLnBrk="0">
                <a:lnSpc>
                  <a:spcPct val="106000"/>
                </a:lnSpc>
              </a:pPr>
              <a:endParaRPr sz="845" dirty="0">
                <a:solidFill>
                  <a:schemeClr val="tx1"/>
                </a:solidFill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algn="l" rtl="0" eaLnBrk="0">
                <a:lnSpc>
                  <a:spcPct val="106000"/>
                </a:lnSpc>
              </a:pPr>
              <a:endParaRPr sz="845" dirty="0">
                <a:solidFill>
                  <a:schemeClr val="tx1"/>
                </a:solidFill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algn="l" rtl="0" eaLnBrk="0">
                <a:lnSpc>
                  <a:spcPct val="106000"/>
                </a:lnSpc>
              </a:pPr>
              <a:endParaRPr sz="845" dirty="0">
                <a:solidFill>
                  <a:schemeClr val="tx1"/>
                </a:solidFill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marL="726440" algn="l" rtl="0" eaLnBrk="0">
                <a:lnSpc>
                  <a:spcPct val="96000"/>
                </a:lnSpc>
                <a:spcBef>
                  <a:spcPts val="0"/>
                </a:spcBef>
              </a:pPr>
              <a:r>
                <a:rPr sz="1355" b="1" kern="0" spc="0" dirty="0">
                  <a:solidFill>
                    <a:schemeClr val="tx1">
                      <a:alpha val="100000"/>
                    </a:schemeClr>
                  </a:solidFill>
                  <a:latin typeface="PingFang SC" panose="020B0400000000000000" charset="-122"/>
                  <a:ea typeface="PingFang SC" panose="020B0400000000000000" charset="-122"/>
                  <a:cs typeface="PingFang SC" panose="020B0400000000000000" charset="-122"/>
                </a:rPr>
                <a:t>AI</a:t>
              </a:r>
              <a:r>
                <a:rPr sz="1355" kern="0" spc="-310" dirty="0">
                  <a:solidFill>
                    <a:schemeClr val="tx1">
                      <a:alpha val="100000"/>
                    </a:schemeClr>
                  </a:solidFill>
                  <a:latin typeface="PingFang SC" panose="020B0400000000000000" charset="-122"/>
                  <a:ea typeface="PingFang SC" panose="020B0400000000000000" charset="-122"/>
                  <a:cs typeface="PingFang SC" panose="020B0400000000000000" charset="-122"/>
                </a:rPr>
                <a:t> </a:t>
              </a:r>
              <a:r>
                <a:rPr sz="1355" b="1" kern="0" spc="190" dirty="0">
                  <a:solidFill>
                    <a:schemeClr val="tx1">
                      <a:alpha val="100000"/>
                    </a:schemeClr>
                  </a:solidFill>
                  <a:latin typeface="PingFang SC" panose="020B0400000000000000" charset="-122"/>
                  <a:ea typeface="PingFang SC" panose="020B0400000000000000" charset="-122"/>
                  <a:cs typeface="PingFang SC" panose="020B0400000000000000" charset="-122"/>
                </a:rPr>
                <a:t>数</a:t>
              </a:r>
              <a:r>
                <a:rPr sz="1355" kern="0" spc="-320" dirty="0">
                  <a:solidFill>
                    <a:schemeClr val="tx1">
                      <a:alpha val="100000"/>
                    </a:schemeClr>
                  </a:solidFill>
                  <a:latin typeface="PingFang SC" panose="020B0400000000000000" charset="-122"/>
                  <a:ea typeface="PingFang SC" panose="020B0400000000000000" charset="-122"/>
                  <a:cs typeface="PingFang SC" panose="020B0400000000000000" charset="-122"/>
                </a:rPr>
                <a:t> </a:t>
              </a:r>
              <a:r>
                <a:rPr sz="1355" b="1" kern="0" spc="190" dirty="0">
                  <a:solidFill>
                    <a:schemeClr val="tx1">
                      <a:alpha val="100000"/>
                    </a:schemeClr>
                  </a:solidFill>
                  <a:latin typeface="PingFang SC" panose="020B0400000000000000" charset="-122"/>
                  <a:ea typeface="PingFang SC" panose="020B0400000000000000" charset="-122"/>
                  <a:cs typeface="PingFang SC" panose="020B0400000000000000" charset="-122"/>
                </a:rPr>
                <a:t>码相框</a:t>
              </a:r>
              <a:endParaRPr sz="1355" b="1" kern="0" spc="190" dirty="0">
                <a:solidFill>
                  <a:schemeClr val="tx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endParaRPr>
            </a:p>
          </p:txBody>
        </p:sp>
      </p:grpSp>
      <p:pic>
        <p:nvPicPr>
          <p:cNvPr id="578" name="picture 578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/>
          <a:stretch>
            <a:fillRect/>
          </a:stretch>
        </p:blipFill>
        <p:spPr>
          <a:xfrm rot="21600000">
            <a:off x="8874886" y="1942164"/>
            <a:ext cx="1856784" cy="1080006"/>
          </a:xfrm>
          <a:prstGeom prst="rect">
            <a:avLst/>
          </a:prstGeom>
        </p:spPr>
      </p:pic>
      <p:grpSp>
        <p:nvGrpSpPr>
          <p:cNvPr id="36" name="group 36"/>
          <p:cNvGrpSpPr/>
          <p:nvPr>
            <p:custDataLst>
              <p:tags r:id="rId10"/>
            </p:custDataLst>
          </p:nvPr>
        </p:nvGrpSpPr>
        <p:grpSpPr>
          <a:xfrm rot="21600000">
            <a:off x="8672304" y="3049267"/>
            <a:ext cx="2209044" cy="904521"/>
            <a:chOff x="0" y="0"/>
            <a:chExt cx="2609088" cy="1068324"/>
          </a:xfrm>
        </p:grpSpPr>
        <p:pic>
          <p:nvPicPr>
            <p:cNvPr id="580" name="picture 580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12"/>
            <a:stretch>
              <a:fillRect/>
            </a:stretch>
          </p:blipFill>
          <p:spPr>
            <a:xfrm rot="21600000">
              <a:off x="0" y="0"/>
              <a:ext cx="2609088" cy="1068324"/>
            </a:xfrm>
            <a:prstGeom prst="rect">
              <a:avLst/>
            </a:prstGeom>
          </p:spPr>
        </p:pic>
        <p:sp>
          <p:nvSpPr>
            <p:cNvPr id="582" name="textbox 582"/>
            <p:cNvSpPr/>
            <p:nvPr>
              <p:custDataLst>
                <p:tags r:id="rId13"/>
              </p:custDataLst>
            </p:nvPr>
          </p:nvSpPr>
          <p:spPr>
            <a:xfrm>
              <a:off x="-12700" y="-12700"/>
              <a:ext cx="2634615" cy="109410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97000"/>
                </a:lnSpc>
              </a:pPr>
              <a:endParaRPr sz="845" dirty="0">
                <a:solidFill>
                  <a:schemeClr val="tx1"/>
                </a:solidFill>
                <a:latin typeface="Arial" panose="020B0604020202090204"/>
                <a:ea typeface="Arial" panose="020B0604020202090204"/>
                <a:cs typeface="Arial" panose="020B0604020202090204"/>
              </a:endParaRPr>
            </a:p>
            <a:p>
              <a:pPr marL="872490" algn="l" rtl="0" eaLnBrk="0">
                <a:lnSpc>
                  <a:spcPct val="96000"/>
                </a:lnSpc>
                <a:spcBef>
                  <a:spcPts val="5"/>
                </a:spcBef>
              </a:pPr>
              <a:r>
                <a:rPr sz="1355" b="1" kern="0" spc="0" dirty="0">
                  <a:solidFill>
                    <a:schemeClr val="tx1">
                      <a:alpha val="100000"/>
                    </a:schemeClr>
                  </a:solidFill>
                  <a:latin typeface="PingFang SC" panose="020B0400000000000000" charset="-122"/>
                  <a:ea typeface="PingFang SC" panose="020B0400000000000000" charset="-122"/>
                  <a:cs typeface="PingFang SC" panose="020B0400000000000000" charset="-122"/>
                </a:rPr>
                <a:t>AI</a:t>
              </a:r>
              <a:r>
                <a:rPr sz="1355" kern="0" spc="-300" dirty="0">
                  <a:solidFill>
                    <a:schemeClr val="tx1">
                      <a:alpha val="100000"/>
                    </a:schemeClr>
                  </a:solidFill>
                  <a:latin typeface="PingFang SC" panose="020B0400000000000000" charset="-122"/>
                  <a:ea typeface="PingFang SC" panose="020B0400000000000000" charset="-122"/>
                  <a:cs typeface="PingFang SC" panose="020B0400000000000000" charset="-122"/>
                </a:rPr>
                <a:t> </a:t>
              </a:r>
              <a:r>
                <a:rPr sz="1355" b="1" kern="0" spc="160" dirty="0">
                  <a:solidFill>
                    <a:schemeClr val="tx1">
                      <a:alpha val="100000"/>
                    </a:schemeClr>
                  </a:solidFill>
                  <a:latin typeface="PingFang SC" panose="020B0400000000000000" charset="-122"/>
                  <a:ea typeface="PingFang SC" panose="020B0400000000000000" charset="-122"/>
                  <a:cs typeface="PingFang SC" panose="020B0400000000000000" charset="-122"/>
                </a:rPr>
                <a:t>拍</a:t>
              </a:r>
              <a:r>
                <a:rPr sz="1355" kern="0" spc="-270" dirty="0">
                  <a:solidFill>
                    <a:schemeClr val="tx1">
                      <a:alpha val="100000"/>
                    </a:schemeClr>
                  </a:solidFill>
                  <a:latin typeface="PingFang SC" panose="020B0400000000000000" charset="-122"/>
                  <a:ea typeface="PingFang SC" panose="020B0400000000000000" charset="-122"/>
                  <a:cs typeface="PingFang SC" panose="020B0400000000000000" charset="-122"/>
                </a:rPr>
                <a:t> </a:t>
              </a:r>
              <a:r>
                <a:rPr sz="1355" b="1" kern="0" spc="160" dirty="0">
                  <a:solidFill>
                    <a:schemeClr val="tx1">
                      <a:alpha val="100000"/>
                    </a:schemeClr>
                  </a:solidFill>
                  <a:latin typeface="PingFang SC" panose="020B0400000000000000" charset="-122"/>
                  <a:ea typeface="PingFang SC" panose="020B0400000000000000" charset="-122"/>
                  <a:cs typeface="PingFang SC" panose="020B0400000000000000" charset="-122"/>
                </a:rPr>
                <a:t>学机</a:t>
              </a:r>
              <a:endParaRPr sz="1355" b="1" kern="0" spc="160" dirty="0">
                <a:solidFill>
                  <a:schemeClr val="tx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endParaRPr>
            </a:p>
          </p:txBody>
        </p:sp>
      </p:grpSp>
      <p:pic>
        <p:nvPicPr>
          <p:cNvPr id="584" name="picture 584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5"/>
          <a:stretch>
            <a:fillRect/>
          </a:stretch>
        </p:blipFill>
        <p:spPr>
          <a:xfrm rot="21600000">
            <a:off x="8538737" y="4387579"/>
            <a:ext cx="1402879" cy="1360044"/>
          </a:xfrm>
          <a:prstGeom prst="rect">
            <a:avLst/>
          </a:prstGeom>
        </p:spPr>
      </p:pic>
      <p:pic>
        <p:nvPicPr>
          <p:cNvPr id="586" name="picture 586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7"/>
          <a:stretch>
            <a:fillRect/>
          </a:stretch>
        </p:blipFill>
        <p:spPr>
          <a:xfrm rot="21600000">
            <a:off x="1576482" y="4323225"/>
            <a:ext cx="1313350" cy="1442694"/>
          </a:xfrm>
          <a:prstGeom prst="rect">
            <a:avLst/>
          </a:prstGeom>
        </p:spPr>
      </p:pic>
      <p:pic>
        <p:nvPicPr>
          <p:cNvPr id="588" name="picture 588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9"/>
          <a:stretch>
            <a:fillRect/>
          </a:stretch>
        </p:blipFill>
        <p:spPr>
          <a:xfrm rot="21600000">
            <a:off x="3023387" y="4335613"/>
            <a:ext cx="1260724" cy="1385543"/>
          </a:xfrm>
          <a:prstGeom prst="rect">
            <a:avLst/>
          </a:prstGeom>
        </p:spPr>
      </p:pic>
      <p:pic>
        <p:nvPicPr>
          <p:cNvPr id="590" name="picture 590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21"/>
          <a:stretch>
            <a:fillRect/>
          </a:stretch>
        </p:blipFill>
        <p:spPr>
          <a:xfrm rot="21600000">
            <a:off x="449417" y="4335655"/>
            <a:ext cx="844913" cy="1430081"/>
          </a:xfrm>
          <a:prstGeom prst="rect">
            <a:avLst/>
          </a:prstGeom>
        </p:spPr>
      </p:pic>
      <p:pic>
        <p:nvPicPr>
          <p:cNvPr id="592" name="picture 592"/>
          <p:cNvPicPr>
            <a:picLocks noChangeAspect="1"/>
          </p:cNvPicPr>
          <p:nvPr>
            <p:custDataLst>
              <p:tags r:id="rId22"/>
            </p:custDataLst>
          </p:nvPr>
        </p:nvPicPr>
        <p:blipFill>
          <a:blip r:embed="rId23"/>
          <a:stretch>
            <a:fillRect/>
          </a:stretch>
        </p:blipFill>
        <p:spPr>
          <a:xfrm rot="21600000">
            <a:off x="10250994" y="4389474"/>
            <a:ext cx="792854" cy="1385081"/>
          </a:xfrm>
          <a:prstGeom prst="rect">
            <a:avLst/>
          </a:prstGeom>
        </p:spPr>
      </p:pic>
      <p:pic>
        <p:nvPicPr>
          <p:cNvPr id="594" name="picture 594"/>
          <p:cNvPicPr>
            <a:picLocks noChangeAspect="1"/>
          </p:cNvPicPr>
          <p:nvPr>
            <p:custDataLst>
              <p:tags r:id="rId24"/>
            </p:custDataLst>
          </p:nvPr>
        </p:nvPicPr>
        <p:blipFill>
          <a:blip r:embed="rId25"/>
          <a:stretch>
            <a:fillRect/>
          </a:stretch>
        </p:blipFill>
        <p:spPr>
          <a:xfrm rot="21600000">
            <a:off x="4550552" y="4466661"/>
            <a:ext cx="813493" cy="1127833"/>
          </a:xfrm>
          <a:prstGeom prst="rect">
            <a:avLst/>
          </a:prstGeom>
        </p:spPr>
      </p:pic>
      <p:pic>
        <p:nvPicPr>
          <p:cNvPr id="596" name="picture 596"/>
          <p:cNvPicPr>
            <a:picLocks noChangeAspect="1"/>
          </p:cNvPicPr>
          <p:nvPr>
            <p:custDataLst>
              <p:tags r:id="rId26"/>
            </p:custDataLst>
          </p:nvPr>
        </p:nvPicPr>
        <p:blipFill>
          <a:blip r:embed="rId27"/>
          <a:stretch>
            <a:fillRect/>
          </a:stretch>
        </p:blipFill>
        <p:spPr>
          <a:xfrm rot="21600000">
            <a:off x="6795163" y="4583658"/>
            <a:ext cx="793861" cy="946954"/>
          </a:xfrm>
          <a:prstGeom prst="rect">
            <a:avLst/>
          </a:prstGeom>
        </p:spPr>
      </p:pic>
      <p:pic>
        <p:nvPicPr>
          <p:cNvPr id="598" name="picture 598"/>
          <p:cNvPicPr>
            <a:picLocks noChangeAspect="1"/>
          </p:cNvPicPr>
          <p:nvPr>
            <p:custDataLst>
              <p:tags r:id="rId28"/>
            </p:custDataLst>
          </p:nvPr>
        </p:nvPicPr>
        <p:blipFill>
          <a:blip r:embed="rId29"/>
          <a:stretch>
            <a:fillRect/>
          </a:stretch>
        </p:blipFill>
        <p:spPr>
          <a:xfrm rot="21600000">
            <a:off x="5611643" y="4639211"/>
            <a:ext cx="840971" cy="867617"/>
          </a:xfrm>
          <a:prstGeom prst="rect">
            <a:avLst/>
          </a:prstGeom>
        </p:spPr>
      </p:pic>
      <p:sp>
        <p:nvSpPr>
          <p:cNvPr id="600" name="textbox 600"/>
          <p:cNvSpPr/>
          <p:nvPr>
            <p:custDataLst>
              <p:tags r:id="rId30"/>
            </p:custDataLst>
          </p:nvPr>
        </p:nvSpPr>
        <p:spPr>
          <a:xfrm>
            <a:off x="8156575" y="1550670"/>
            <a:ext cx="2393315" cy="5207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4000"/>
              </a:lnSpc>
            </a:pPr>
            <a:endParaRPr sz="100" dirty="0">
              <a:solidFill>
                <a:schemeClr val="tx1"/>
              </a:solidFill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87000"/>
              </a:lnSpc>
            </a:pPr>
            <a:r>
              <a:rPr sz="1945" kern="0" spc="190" dirty="0">
                <a:solidFill>
                  <a:schemeClr val="tx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相机拍摄类产品</a:t>
            </a:r>
            <a:endParaRPr sz="1945" kern="0" spc="190" dirty="0">
              <a:solidFill>
                <a:schemeClr val="tx1">
                  <a:alpha val="100000"/>
                </a:schemeClr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602" name="textbox 602"/>
          <p:cNvSpPr/>
          <p:nvPr>
            <p:custDataLst>
              <p:tags r:id="rId31"/>
            </p:custDataLst>
          </p:nvPr>
        </p:nvSpPr>
        <p:spPr>
          <a:xfrm>
            <a:off x="622935" y="2315845"/>
            <a:ext cx="2670810" cy="3327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4000"/>
              </a:lnSpc>
            </a:pPr>
            <a:endParaRPr sz="100" dirty="0">
              <a:solidFill>
                <a:schemeClr val="tx1"/>
              </a:solidFill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87000"/>
              </a:lnSpc>
            </a:pPr>
            <a:r>
              <a:rPr sz="1945" kern="0" spc="180" dirty="0">
                <a:solidFill>
                  <a:schemeClr val="tx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图片展示类产品</a:t>
            </a:r>
            <a:endParaRPr sz="1945" kern="0" spc="180" dirty="0">
              <a:solidFill>
                <a:schemeClr val="tx1">
                  <a:alpha val="100000"/>
                </a:schemeClr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604" name="textbox 604"/>
          <p:cNvSpPr/>
          <p:nvPr>
            <p:custDataLst>
              <p:tags r:id="rId32"/>
            </p:custDataLst>
          </p:nvPr>
        </p:nvSpPr>
        <p:spPr>
          <a:xfrm>
            <a:off x="10178972" y="5874534"/>
            <a:ext cx="1003231" cy="221507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solidFill>
                <a:schemeClr val="tx1"/>
              </a:solidFill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algn="r" rtl="0" eaLnBrk="0">
              <a:lnSpc>
                <a:spcPct val="97000"/>
              </a:lnSpc>
            </a:pPr>
            <a:r>
              <a:rPr sz="1355" b="1" kern="0" spc="0" dirty="0">
                <a:solidFill>
                  <a:schemeClr val="tx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AI</a:t>
            </a:r>
            <a:r>
              <a:rPr sz="1355" kern="0" spc="-310" dirty="0">
                <a:solidFill>
                  <a:schemeClr val="tx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355" b="1" kern="0" spc="120" dirty="0">
                <a:solidFill>
                  <a:schemeClr val="tx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追踪</a:t>
            </a:r>
            <a:r>
              <a:rPr sz="1355" kern="0" spc="-280" dirty="0">
                <a:solidFill>
                  <a:schemeClr val="tx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355" b="1" kern="0" spc="120" dirty="0">
                <a:solidFill>
                  <a:schemeClr val="tx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云</a:t>
            </a:r>
            <a:r>
              <a:rPr sz="1355" kern="0" spc="-210" dirty="0">
                <a:solidFill>
                  <a:schemeClr val="tx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355" b="1" kern="0" spc="120" dirty="0">
                <a:solidFill>
                  <a:schemeClr val="tx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台</a:t>
            </a:r>
            <a:endParaRPr sz="1355" b="1" kern="0" spc="120" dirty="0">
              <a:solidFill>
                <a:schemeClr val="tx1">
                  <a:alpha val="100000"/>
                </a:schemeClr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606" name="textbox 606"/>
          <p:cNvSpPr/>
          <p:nvPr>
            <p:custDataLst>
              <p:tags r:id="rId33"/>
            </p:custDataLst>
          </p:nvPr>
        </p:nvSpPr>
        <p:spPr>
          <a:xfrm>
            <a:off x="8587123" y="5876848"/>
            <a:ext cx="787639" cy="219356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7000"/>
              </a:lnSpc>
            </a:pPr>
            <a:endParaRPr sz="100" dirty="0">
              <a:solidFill>
                <a:schemeClr val="tx1"/>
              </a:solidFill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96000"/>
              </a:lnSpc>
            </a:pPr>
            <a:r>
              <a:rPr sz="1355" b="1" kern="0" spc="160" dirty="0">
                <a:solidFill>
                  <a:schemeClr val="tx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运动相机</a:t>
            </a:r>
            <a:endParaRPr sz="1355" b="1" kern="0" spc="160" dirty="0">
              <a:solidFill>
                <a:schemeClr val="tx1">
                  <a:alpha val="100000"/>
                </a:schemeClr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pic>
        <p:nvPicPr>
          <p:cNvPr id="848" name="picture 848"/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 rot="21600000">
            <a:off x="10931652" y="249935"/>
            <a:ext cx="912876" cy="274320"/>
          </a:xfrm>
          <a:prstGeom prst="rect">
            <a:avLst/>
          </a:prstGeom>
        </p:spPr>
      </p:pic>
      <p:sp>
        <p:nvSpPr>
          <p:cNvPr id="738" name="textbox 738"/>
          <p:cNvSpPr/>
          <p:nvPr/>
        </p:nvSpPr>
        <p:spPr>
          <a:xfrm>
            <a:off x="752475" y="492760"/>
            <a:ext cx="6739890" cy="4857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ts val="3625"/>
              </a:lnSpc>
            </a:pPr>
            <a:r>
              <a:rPr lang="zh-CN" sz="2700" kern="0" spc="8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涂鸦</a:t>
            </a:r>
            <a:r>
              <a:rPr lang="en-US" altLang="zh-CN" sz="2700" kern="0" spc="8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AI</a:t>
            </a:r>
            <a:r>
              <a:rPr lang="zh-CN" altLang="en-US" sz="2700" kern="0" spc="8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多模态图传矩阵能力</a:t>
            </a:r>
            <a:endParaRPr lang="zh-CN" sz="2700" kern="0" spc="80" dirty="0">
              <a:solidFill>
                <a:srgbClr val="000000">
                  <a:alpha val="100000"/>
                </a:srgbClr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2" name="picture 76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8415" y="0"/>
            <a:ext cx="12192000" cy="6858000"/>
          </a:xfrm>
          <a:prstGeom prst="rect">
            <a:avLst/>
          </a:prstGeom>
        </p:spPr>
      </p:pic>
      <p:sp>
        <p:nvSpPr>
          <p:cNvPr id="764" name="textbox 764"/>
          <p:cNvSpPr/>
          <p:nvPr/>
        </p:nvSpPr>
        <p:spPr>
          <a:xfrm>
            <a:off x="7114978" y="2703555"/>
            <a:ext cx="2244090" cy="6769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97000"/>
              </a:lnSpc>
            </a:pPr>
            <a:r>
              <a:rPr sz="4400" kern="0" spc="-40" dirty="0">
                <a:solidFill>
                  <a:srgbClr val="FFFFFF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合作落地</a:t>
            </a:r>
            <a:endParaRPr sz="44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picture 6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-36830"/>
            <a:ext cx="12192000" cy="6858000"/>
          </a:xfrm>
          <a:prstGeom prst="rect">
            <a:avLst/>
          </a:prstGeom>
        </p:spPr>
      </p:pic>
      <p:sp>
        <p:nvSpPr>
          <p:cNvPr id="16" name="圆角矩形 15"/>
          <p:cNvSpPr/>
          <p:nvPr/>
        </p:nvSpPr>
        <p:spPr>
          <a:xfrm>
            <a:off x="8131175" y="1737360"/>
            <a:ext cx="1731010" cy="732790"/>
          </a:xfrm>
          <a:prstGeom prst="roundRect">
            <a:avLst/>
          </a:prstGeom>
        </p:spPr>
        <p:style>
          <a:lnRef idx="0">
            <a:srgbClr val="FFFFFF"/>
          </a:lnRef>
          <a:fillRef idx="2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圆角矩形 14"/>
          <p:cNvSpPr/>
          <p:nvPr/>
        </p:nvSpPr>
        <p:spPr>
          <a:xfrm>
            <a:off x="4436110" y="1732915"/>
            <a:ext cx="1731010" cy="732790"/>
          </a:xfrm>
          <a:prstGeom prst="roundRect">
            <a:avLst/>
          </a:prstGeom>
        </p:spPr>
        <p:style>
          <a:lnRef idx="0">
            <a:srgbClr val="FFFFFF"/>
          </a:lnRef>
          <a:fillRef idx="2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圆角矩形 13"/>
          <p:cNvSpPr/>
          <p:nvPr/>
        </p:nvSpPr>
        <p:spPr>
          <a:xfrm>
            <a:off x="1116330" y="1769110"/>
            <a:ext cx="1731010" cy="732790"/>
          </a:xfrm>
          <a:prstGeom prst="roundRect">
            <a:avLst/>
          </a:prstGeom>
        </p:spPr>
        <p:style>
          <a:lnRef idx="0">
            <a:srgbClr val="FFFFFF"/>
          </a:lnRef>
          <a:fillRef idx="2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58" name="textbox 458"/>
          <p:cNvSpPr/>
          <p:nvPr/>
        </p:nvSpPr>
        <p:spPr>
          <a:xfrm>
            <a:off x="750570" y="492970"/>
            <a:ext cx="7317105" cy="9632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9685" algn="l" rtl="0" eaLnBrk="0">
              <a:lnSpc>
                <a:spcPts val="3625"/>
              </a:lnSpc>
            </a:pPr>
            <a:r>
              <a:rPr sz="2700" kern="0" spc="8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涂鸦 </a:t>
            </a:r>
            <a:r>
              <a:rPr sz="2700" kern="0" spc="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AI</a:t>
            </a:r>
            <a:r>
              <a:rPr sz="2700" kern="0" spc="8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lang="zh-CN" sz="2700" kern="0" spc="8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硬件合作方式</a:t>
            </a:r>
            <a:endParaRPr sz="13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algn="l" rtl="0" eaLnBrk="0">
              <a:lnSpc>
                <a:spcPct val="11000"/>
              </a:lnSpc>
            </a:pPr>
            <a:endParaRPr sz="17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477645" y="1941195"/>
            <a:ext cx="132207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方案商</a:t>
            </a:r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4804410" y="1941195"/>
            <a:ext cx="132207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工厂</a:t>
            </a:r>
            <a:r>
              <a:rPr lang="en-US" altLang="zh-CN"/>
              <a:t>/IP</a:t>
            </a:r>
            <a:endParaRPr lang="en-US" altLang="zh-CN"/>
          </a:p>
        </p:txBody>
      </p:sp>
      <p:sp>
        <p:nvSpPr>
          <p:cNvPr id="4" name="文本框 3"/>
          <p:cNvSpPr txBox="1"/>
          <p:nvPr/>
        </p:nvSpPr>
        <p:spPr>
          <a:xfrm>
            <a:off x="8385175" y="1941195"/>
            <a:ext cx="132207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品牌</a:t>
            </a:r>
            <a:r>
              <a:rPr lang="en-US" altLang="zh-CN"/>
              <a:t>/</a:t>
            </a:r>
            <a:r>
              <a:rPr lang="zh-CN" altLang="en-US"/>
              <a:t>渠道</a:t>
            </a:r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477645" y="2967990"/>
            <a:ext cx="206057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AI</a:t>
            </a:r>
            <a:r>
              <a:rPr lang="zh-CN" altLang="en-US"/>
              <a:t>模组</a:t>
            </a:r>
            <a:endParaRPr lang="zh-CN" altLang="en-US"/>
          </a:p>
          <a:p>
            <a:r>
              <a:rPr lang="zh-CN" altLang="en-US"/>
              <a:t>芯片</a:t>
            </a:r>
            <a:r>
              <a:rPr lang="en-US" altLang="zh-CN"/>
              <a:t>SDK</a:t>
            </a:r>
            <a:endParaRPr lang="en-US" altLang="zh-CN"/>
          </a:p>
          <a:p>
            <a:r>
              <a:rPr lang="en-US" altLang="zh-CN"/>
              <a:t>AI Agent</a:t>
            </a:r>
            <a:r>
              <a:rPr lang="zh-CN" altLang="en-US"/>
              <a:t>开发</a:t>
            </a:r>
            <a:r>
              <a:rPr lang="zh-CN" altLang="en-US"/>
              <a:t>平台</a:t>
            </a:r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4804410" y="2967990"/>
            <a:ext cx="252158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机芯盒子</a:t>
            </a:r>
            <a:endParaRPr lang="zh-CN" altLang="en-US"/>
          </a:p>
          <a:p>
            <a:r>
              <a:rPr lang="en-US" altLang="zh-CN"/>
              <a:t>AI </a:t>
            </a:r>
            <a:r>
              <a:rPr lang="zh-CN" altLang="en-US"/>
              <a:t>方案</a:t>
            </a:r>
            <a:endParaRPr lang="zh-CN" altLang="en-US"/>
          </a:p>
          <a:p>
            <a:r>
              <a:rPr lang="en-US" altLang="zh-CN"/>
              <a:t>OEM APP</a:t>
            </a:r>
            <a:endParaRPr lang="en-US" altLang="zh-CN"/>
          </a:p>
        </p:txBody>
      </p:sp>
      <p:sp>
        <p:nvSpPr>
          <p:cNvPr id="7" name="文本框 6"/>
          <p:cNvSpPr txBox="1"/>
          <p:nvPr/>
        </p:nvSpPr>
        <p:spPr>
          <a:xfrm>
            <a:off x="8385175" y="3032760"/>
            <a:ext cx="252158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OEM APP</a:t>
            </a:r>
            <a:endParaRPr lang="en-US" altLang="zh-CN"/>
          </a:p>
          <a:p>
            <a:r>
              <a:rPr lang="en-US" altLang="zh-CN"/>
              <a:t>AI </a:t>
            </a:r>
            <a:r>
              <a:rPr lang="zh-CN" altLang="en-US"/>
              <a:t>硬件</a:t>
            </a:r>
            <a:endParaRPr lang="zh-CN" altLang="en-US"/>
          </a:p>
        </p:txBody>
      </p:sp>
      <p:pic>
        <p:nvPicPr>
          <p:cNvPr id="9" name="图片 8" descr="T5-E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0320" y="4175760"/>
            <a:ext cx="1322705" cy="1228725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4415" y="4404360"/>
            <a:ext cx="1322705" cy="713105"/>
          </a:xfrm>
          <a:prstGeom prst="rect">
            <a:avLst/>
          </a:prstGeom>
        </p:spPr>
      </p:pic>
      <p:pic>
        <p:nvPicPr>
          <p:cNvPr id="848" name="picture 84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0931652" y="249935"/>
            <a:ext cx="912876" cy="274320"/>
          </a:xfrm>
          <a:prstGeom prst="rect">
            <a:avLst/>
          </a:prstGeom>
        </p:spPr>
      </p:pic>
      <p:sp>
        <p:nvSpPr>
          <p:cNvPr id="8" name="文本框 7" descr="7b0a202020202262756c6c6574223a20227b5c2263617465676f727949645c223a5c225c222c5c2274656d706c61746549645c223a32303233313731347d220a7d0a"/>
          <p:cNvSpPr txBox="1"/>
          <p:nvPr/>
        </p:nvSpPr>
        <p:spPr>
          <a:xfrm>
            <a:off x="1035050" y="5690235"/>
            <a:ext cx="9871710" cy="6756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>
              <a:buNone/>
            </a:pPr>
            <a:r>
              <a:rPr lang="zh-CN" altLang="en-US" sz="2000" b="1">
                <a:latin typeface="Arial Bold" panose="020B0604020202090204" charset="0"/>
                <a:cs typeface="Arial Regular" panose="020B0604020202090204" charset="0"/>
                <a:sym typeface="+mn-ea"/>
              </a:rPr>
              <a:t>规模化能力</a:t>
            </a:r>
            <a:r>
              <a:rPr lang="en-US" altLang="zh-CN" sz="2000" b="1">
                <a:latin typeface="Arial Bold" panose="020B0604020202090204" charset="0"/>
                <a:cs typeface="Arial Regular" panose="020B0604020202090204" charset="0"/>
                <a:sym typeface="+mn-ea"/>
              </a:rPr>
              <a:t>：</a:t>
            </a:r>
            <a:r>
              <a:rPr lang="zh-CN" altLang="en-US">
                <a:latin typeface="Arial Regular" panose="020B0604020202090204" charset="0"/>
                <a:cs typeface="Arial Regular" panose="020B0604020202090204" charset="0"/>
                <a:sym typeface="+mn-ea"/>
              </a:rPr>
              <a:t>涂鸦每年几亿设备的出货量</a:t>
            </a:r>
            <a:r>
              <a:rPr lang="en-US" altLang="zh-CN">
                <a:latin typeface="Arial Regular" panose="020B0604020202090204" charset="0"/>
                <a:cs typeface="Arial Regular" panose="020B0604020202090204" charset="0"/>
                <a:sym typeface="+mn-ea"/>
              </a:rPr>
              <a:t>，App</a:t>
            </a:r>
            <a:r>
              <a:rPr lang="zh-CN" altLang="en-US">
                <a:latin typeface="Arial Regular" panose="020B0604020202090204" charset="0"/>
                <a:cs typeface="Arial Regular" panose="020B0604020202090204" charset="0"/>
                <a:sym typeface="+mn-ea"/>
              </a:rPr>
              <a:t>的兼容性</a:t>
            </a:r>
            <a:r>
              <a:rPr lang="en-US" altLang="zh-CN">
                <a:latin typeface="Arial Regular" panose="020B0604020202090204" charset="0"/>
                <a:cs typeface="Arial Regular" panose="020B0604020202090204" charset="0"/>
                <a:sym typeface="+mn-ea"/>
              </a:rPr>
              <a:t>，</a:t>
            </a:r>
            <a:r>
              <a:rPr lang="zh-CN" altLang="en-US">
                <a:latin typeface="Arial Regular" panose="020B0604020202090204" charset="0"/>
                <a:cs typeface="Arial Regular" panose="020B0604020202090204" charset="0"/>
                <a:sym typeface="+mn-ea"/>
              </a:rPr>
              <a:t>配网效率</a:t>
            </a:r>
            <a:r>
              <a:rPr lang="en-US" altLang="zh-CN">
                <a:latin typeface="Arial Regular" panose="020B0604020202090204" charset="0"/>
                <a:cs typeface="Arial Regular" panose="020B0604020202090204" charset="0"/>
                <a:sym typeface="+mn-ea"/>
              </a:rPr>
              <a:t>，</a:t>
            </a:r>
            <a:r>
              <a:rPr lang="zh-CN" altLang="en-US">
                <a:latin typeface="Arial Regular" panose="020B0604020202090204" charset="0"/>
                <a:cs typeface="Arial Regular" panose="020B0604020202090204" charset="0"/>
                <a:sym typeface="+mn-ea"/>
              </a:rPr>
              <a:t>云端稳定性</a:t>
            </a:r>
            <a:r>
              <a:rPr lang="en-US" altLang="zh-CN">
                <a:latin typeface="Arial Regular" panose="020B0604020202090204" charset="0"/>
                <a:cs typeface="Arial Regular" panose="020B0604020202090204" charset="0"/>
                <a:sym typeface="+mn-ea"/>
              </a:rPr>
              <a:t>，</a:t>
            </a:r>
            <a:r>
              <a:rPr lang="zh-CN" altLang="en-US">
                <a:latin typeface="Arial Regular" panose="020B0604020202090204" charset="0"/>
                <a:cs typeface="Arial Regular" panose="020B0604020202090204" charset="0"/>
                <a:sym typeface="+mn-ea"/>
              </a:rPr>
              <a:t>设备并发处理性能</a:t>
            </a:r>
            <a:r>
              <a:rPr lang="en-US" altLang="zh-CN">
                <a:latin typeface="Arial Regular" panose="020B0604020202090204" charset="0"/>
                <a:cs typeface="Arial Regular" panose="020B0604020202090204" charset="0"/>
                <a:sym typeface="+mn-ea"/>
              </a:rPr>
              <a:t>，</a:t>
            </a:r>
            <a:r>
              <a:rPr lang="zh-CN" altLang="en-US">
                <a:latin typeface="Arial Regular" panose="020B0604020202090204" charset="0"/>
                <a:cs typeface="Arial Regular" panose="020B0604020202090204" charset="0"/>
                <a:sym typeface="+mn-ea"/>
              </a:rPr>
              <a:t>都是经过</a:t>
            </a:r>
            <a:r>
              <a:rPr lang="en-US" altLang="zh-CN">
                <a:latin typeface="Arial Regular" panose="020B0604020202090204" charset="0"/>
                <a:cs typeface="Arial Regular" panose="020B0604020202090204" charset="0"/>
                <a:sym typeface="+mn-ea"/>
              </a:rPr>
              <a:t>10</a:t>
            </a:r>
            <a:r>
              <a:rPr lang="zh-CN" altLang="en-US">
                <a:latin typeface="Arial Regular" panose="020B0604020202090204" charset="0"/>
                <a:cs typeface="Arial Regular" panose="020B0604020202090204" charset="0"/>
                <a:sym typeface="+mn-ea"/>
              </a:rPr>
              <a:t>多年市场验证</a:t>
            </a:r>
            <a:r>
              <a:rPr lang="en-US" altLang="zh-CN">
                <a:latin typeface="Arial Regular" panose="020B0604020202090204" charset="0"/>
                <a:cs typeface="Arial Regular" panose="020B0604020202090204" charset="0"/>
                <a:sym typeface="+mn-ea"/>
              </a:rPr>
              <a:t>，</a:t>
            </a:r>
            <a:r>
              <a:rPr lang="zh-CN" altLang="en-US">
                <a:latin typeface="Arial Regular" panose="020B0604020202090204" charset="0"/>
                <a:cs typeface="Arial Regular" panose="020B0604020202090204" charset="0"/>
                <a:sym typeface="+mn-ea"/>
              </a:rPr>
              <a:t>产品</a:t>
            </a:r>
            <a:r>
              <a:rPr lang="en-US" altLang="zh-CN">
                <a:latin typeface="Arial Regular" panose="020B0604020202090204" charset="0"/>
                <a:cs typeface="Arial Regular" panose="020B0604020202090204" charset="0"/>
                <a:sym typeface="+mn-ea"/>
              </a:rPr>
              <a:t>0-1</a:t>
            </a:r>
            <a:r>
              <a:rPr lang="zh-CN" altLang="en-US">
                <a:latin typeface="Arial Regular" panose="020B0604020202090204" charset="0"/>
                <a:cs typeface="Arial Regular" panose="020B0604020202090204" charset="0"/>
                <a:sym typeface="+mn-ea"/>
              </a:rPr>
              <a:t>对接完成后</a:t>
            </a:r>
            <a:r>
              <a:rPr lang="en-US" altLang="zh-CN">
                <a:latin typeface="Arial Regular" panose="020B0604020202090204" charset="0"/>
                <a:cs typeface="Arial Regular" panose="020B0604020202090204" charset="0"/>
                <a:sym typeface="+mn-ea"/>
              </a:rPr>
              <a:t>，</a:t>
            </a:r>
            <a:r>
              <a:rPr lang="zh-CN" altLang="en-US">
                <a:latin typeface="Arial Regular" panose="020B0604020202090204" charset="0"/>
                <a:cs typeface="Arial Regular" panose="020B0604020202090204" charset="0"/>
                <a:sym typeface="+mn-ea"/>
              </a:rPr>
              <a:t>能快速到</a:t>
            </a:r>
            <a:r>
              <a:rPr lang="en-US" altLang="zh-CN">
                <a:latin typeface="Arial Regular" panose="020B0604020202090204" charset="0"/>
                <a:cs typeface="Arial Regular" panose="020B0604020202090204" charset="0"/>
                <a:sym typeface="+mn-ea"/>
              </a:rPr>
              <a:t>N，</a:t>
            </a:r>
            <a:r>
              <a:rPr lang="zh-CN" altLang="en-US">
                <a:latin typeface="Arial Regular" panose="020B0604020202090204" charset="0"/>
                <a:cs typeface="Arial Regular" panose="020B0604020202090204" charset="0"/>
                <a:sym typeface="+mn-ea"/>
              </a:rPr>
              <a:t>助力客户快速打开市场</a:t>
            </a:r>
            <a:r>
              <a:rPr lang="en-US" altLang="zh-CN">
                <a:latin typeface="Arial Regular" panose="020B0604020202090204" charset="0"/>
                <a:cs typeface="Arial Regular" panose="020B0604020202090204" charset="0"/>
                <a:sym typeface="+mn-ea"/>
              </a:rPr>
              <a:t>。</a:t>
            </a:r>
            <a:endParaRPr lang="en-US" altLang="zh-CN">
              <a:latin typeface="Arial Regular" panose="020B0604020202090204" charset="0"/>
              <a:cs typeface="Arial Regular" panose="020B0604020202090204" charset="0"/>
              <a:sym typeface="+mn-ea"/>
            </a:endParaRPr>
          </a:p>
        </p:txBody>
      </p:sp>
      <p:pic>
        <p:nvPicPr>
          <p:cNvPr id="10" name="图片 9" descr="/Users/zhaofangpeng/Library/Containers/com.kingsoft.wpsoffice.mac/Data/tmp/picturecompress_20251208100745/output_1.pngoutput_1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7689850" y="3677920"/>
            <a:ext cx="3130550" cy="176339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picture 6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780" name="textbox 780"/>
          <p:cNvSpPr/>
          <p:nvPr/>
        </p:nvSpPr>
        <p:spPr>
          <a:xfrm>
            <a:off x="4192270" y="3970020"/>
            <a:ext cx="2098675" cy="121856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000"/>
              </a:lnSpc>
            </a:pPr>
            <a:endParaRPr sz="100" dirty="0">
              <a:solidFill>
                <a:schemeClr val="accent1"/>
              </a:solidFill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5240" algn="l" rtl="0" eaLnBrk="0">
              <a:lnSpc>
                <a:spcPct val="97000"/>
              </a:lnSpc>
            </a:pPr>
            <a:r>
              <a:rPr sz="1400" kern="0" spc="-20" dirty="0">
                <a:solidFill>
                  <a:schemeClr val="accent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含</a:t>
            </a:r>
            <a:r>
              <a:rPr sz="1400" kern="0" spc="-210" dirty="0">
                <a:solidFill>
                  <a:schemeClr val="accent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400" kern="0" spc="-20" dirty="0">
                <a:solidFill>
                  <a:schemeClr val="accent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：</a:t>
            </a:r>
            <a:r>
              <a:rPr sz="1400" kern="0" spc="-30" dirty="0">
                <a:solidFill>
                  <a:schemeClr val="accent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AI</a:t>
            </a:r>
            <a:r>
              <a:rPr lang="en-US" sz="1400" kern="0" spc="-30" dirty="0">
                <a:solidFill>
                  <a:schemeClr val="accent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400" kern="0" spc="-10" dirty="0">
                <a:solidFill>
                  <a:schemeClr val="accent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Token 消耗、 ASR /</a:t>
            </a:r>
            <a:r>
              <a:rPr sz="1400" kern="0" spc="80" dirty="0">
                <a:solidFill>
                  <a:schemeClr val="accent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400" kern="0" spc="-10" dirty="0">
                <a:solidFill>
                  <a:schemeClr val="accent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TTS</a:t>
            </a:r>
            <a:r>
              <a:rPr sz="1400" kern="0" spc="50" dirty="0">
                <a:solidFill>
                  <a:schemeClr val="accent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400" kern="0" spc="-10" dirty="0">
                <a:solidFill>
                  <a:schemeClr val="accent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/</a:t>
            </a:r>
            <a:r>
              <a:rPr sz="1400" kern="0" spc="0" dirty="0">
                <a:solidFill>
                  <a:schemeClr val="accent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400" kern="0" spc="-20" dirty="0">
                <a:solidFill>
                  <a:schemeClr val="accent1">
                    <a:alpha val="100000"/>
                  </a:scheme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实时音视频传输基础消耗</a:t>
            </a:r>
            <a:endParaRPr sz="1400" kern="0" spc="-50" dirty="0">
              <a:solidFill>
                <a:schemeClr val="accent1">
                  <a:alpha val="100000"/>
                </a:schemeClr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786" name="textbox 786"/>
          <p:cNvSpPr/>
          <p:nvPr/>
        </p:nvSpPr>
        <p:spPr>
          <a:xfrm>
            <a:off x="739140" y="492970"/>
            <a:ext cx="4392930" cy="4851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ts val="3615"/>
              </a:lnSpc>
            </a:pPr>
            <a:r>
              <a:rPr sz="2700" kern="0" spc="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AI</a:t>
            </a:r>
            <a:r>
              <a:rPr sz="2700" kern="0" spc="8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lang="zh-CN" sz="2700" kern="0" spc="8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硬件</a:t>
            </a:r>
            <a:r>
              <a:rPr sz="2700" kern="0" spc="24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2700" kern="0" spc="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PaaS</a:t>
            </a:r>
            <a:r>
              <a:rPr sz="2700" kern="0" spc="22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2700" kern="0" spc="8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方案收费模式</a:t>
            </a:r>
            <a:endParaRPr sz="27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788" name="textbox 788"/>
          <p:cNvSpPr/>
          <p:nvPr/>
        </p:nvSpPr>
        <p:spPr>
          <a:xfrm>
            <a:off x="9391650" y="1680845"/>
            <a:ext cx="1978025" cy="89789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97000"/>
              </a:lnSpc>
            </a:pPr>
            <a:r>
              <a:rPr sz="1400" kern="0" spc="-40" dirty="0">
                <a:solidFill>
                  <a:srgbClr val="7E009B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含</a:t>
            </a:r>
            <a:r>
              <a:rPr sz="1400" kern="0" spc="-170" dirty="0">
                <a:solidFill>
                  <a:srgbClr val="7E009B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400" kern="0" spc="-40" dirty="0">
                <a:solidFill>
                  <a:srgbClr val="7E009B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：音乐授权</a:t>
            </a:r>
            <a:r>
              <a:rPr lang="en-US" sz="1400" kern="0" spc="-40" dirty="0">
                <a:solidFill>
                  <a:srgbClr val="7E009B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，</a:t>
            </a:r>
            <a:r>
              <a:rPr lang="zh-CN" sz="1400" kern="0" spc="-40" dirty="0">
                <a:solidFill>
                  <a:srgbClr val="7E009B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教育内容</a:t>
            </a:r>
            <a:endParaRPr sz="14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  <a:p>
            <a:pPr marL="15875" indent="-3175" algn="l" rtl="0" eaLnBrk="0">
              <a:lnSpc>
                <a:spcPct val="155000"/>
              </a:lnSpc>
              <a:spcBef>
                <a:spcPts val="25"/>
              </a:spcBef>
            </a:pPr>
            <a:r>
              <a:rPr sz="1400" kern="0" spc="-10" dirty="0">
                <a:solidFill>
                  <a:srgbClr val="7E009B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地图导航</a:t>
            </a:r>
            <a:r>
              <a:rPr lang="en-US" sz="1400" kern="0" spc="-10" dirty="0">
                <a:solidFill>
                  <a:srgbClr val="7E009B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，</a:t>
            </a:r>
            <a:r>
              <a:rPr sz="1400" kern="0" spc="-10" dirty="0">
                <a:solidFill>
                  <a:srgbClr val="7E009B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音色复刻</a:t>
            </a:r>
            <a:r>
              <a:rPr lang="en-US" sz="1400" kern="0" spc="-10" dirty="0">
                <a:solidFill>
                  <a:srgbClr val="7E009B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，</a:t>
            </a:r>
            <a:r>
              <a:rPr lang="zh-CN" altLang="en-US" sz="1400" kern="0" spc="20" dirty="0">
                <a:solidFill>
                  <a:srgbClr val="7E009B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云存</a:t>
            </a:r>
            <a:r>
              <a:rPr sz="1400" kern="0" spc="-20" dirty="0">
                <a:solidFill>
                  <a:srgbClr val="7E009B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等增值服务</a:t>
            </a:r>
            <a:endParaRPr sz="14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796" name="textbox 796"/>
          <p:cNvSpPr/>
          <p:nvPr/>
        </p:nvSpPr>
        <p:spPr>
          <a:xfrm>
            <a:off x="1224860" y="3969974"/>
            <a:ext cx="1976120" cy="5537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97000"/>
              </a:lnSpc>
            </a:pPr>
            <a:r>
              <a:rPr sz="1400" kern="0" spc="-30" dirty="0">
                <a:solidFill>
                  <a:srgbClr val="4B2BC9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含</a:t>
            </a:r>
            <a:r>
              <a:rPr sz="1400" kern="0" spc="-200" dirty="0">
                <a:solidFill>
                  <a:srgbClr val="4B2BC9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400" kern="0" spc="-30" dirty="0">
                <a:solidFill>
                  <a:srgbClr val="4B2BC9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：设备激活入网、授权</a:t>
            </a:r>
            <a:endParaRPr sz="14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  <a:p>
            <a:pPr marL="13335" algn="l" rtl="0" eaLnBrk="0">
              <a:lnSpc>
                <a:spcPts val="2520"/>
              </a:lnSpc>
            </a:pPr>
            <a:r>
              <a:rPr sz="1400" kern="0" spc="-10" dirty="0">
                <a:solidFill>
                  <a:srgbClr val="4B2BC9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接入 AI 云平台</a:t>
            </a:r>
            <a:endParaRPr sz="14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2" name="圆角矩形 1"/>
          <p:cNvSpPr/>
          <p:nvPr/>
        </p:nvSpPr>
        <p:spPr>
          <a:xfrm>
            <a:off x="1224915" y="2868930"/>
            <a:ext cx="1826895" cy="788035"/>
          </a:xfrm>
          <a:prstGeom prst="round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/>
              <a:t>AI </a:t>
            </a:r>
            <a:r>
              <a:rPr lang="zh-CN" altLang="en-US"/>
              <a:t>模组</a:t>
            </a:r>
            <a:r>
              <a:rPr lang="zh-CN" altLang="en-US"/>
              <a:t>硬件</a:t>
            </a:r>
            <a:endParaRPr lang="zh-CN" altLang="en-US"/>
          </a:p>
        </p:txBody>
      </p:sp>
      <p:sp>
        <p:nvSpPr>
          <p:cNvPr id="3" name="加号 2"/>
          <p:cNvSpPr/>
          <p:nvPr/>
        </p:nvSpPr>
        <p:spPr>
          <a:xfrm>
            <a:off x="3414395" y="3072130"/>
            <a:ext cx="335280" cy="333375"/>
          </a:xfrm>
          <a:prstGeom prst="mathPlus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圆角矩形 3"/>
          <p:cNvSpPr/>
          <p:nvPr/>
        </p:nvSpPr>
        <p:spPr>
          <a:xfrm>
            <a:off x="4091940" y="2868930"/>
            <a:ext cx="1977390" cy="788035"/>
          </a:xfrm>
          <a:prstGeom prst="round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/>
              <a:t>AI Token</a:t>
            </a:r>
            <a:r>
              <a:rPr lang="zh-CN" altLang="en-US"/>
              <a:t>费用</a:t>
            </a:r>
            <a:endParaRPr lang="zh-CN" altLang="en-US"/>
          </a:p>
        </p:txBody>
      </p:sp>
      <p:sp>
        <p:nvSpPr>
          <p:cNvPr id="6" name="加号 5"/>
          <p:cNvSpPr/>
          <p:nvPr/>
        </p:nvSpPr>
        <p:spPr>
          <a:xfrm>
            <a:off x="6431915" y="3072130"/>
            <a:ext cx="335280" cy="333375"/>
          </a:xfrm>
          <a:prstGeom prst="mathPlus">
            <a:avLst/>
          </a:prstGeom>
        </p:spPr>
        <p:style>
          <a:lnRef idx="2">
            <a:schemeClr val="accent1"/>
          </a:lnRef>
          <a:fillRef idx="2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圆角矩形 6"/>
          <p:cNvSpPr/>
          <p:nvPr/>
        </p:nvSpPr>
        <p:spPr>
          <a:xfrm>
            <a:off x="7242175" y="4523740"/>
            <a:ext cx="1876425" cy="770890"/>
          </a:xfrm>
          <a:prstGeom prst="roundRect">
            <a:avLst/>
          </a:prstGeom>
        </p:spPr>
        <p:style>
          <a:lnRef idx="0">
            <a:srgbClr val="FFFFFF"/>
          </a:lnRef>
          <a:fillRef idx="2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/>
              <a:t>OEM APP</a:t>
            </a:r>
            <a:endParaRPr lang="en-US" altLang="zh-CN"/>
          </a:p>
        </p:txBody>
      </p:sp>
      <p:sp>
        <p:nvSpPr>
          <p:cNvPr id="8" name="圆角矩形 7"/>
          <p:cNvSpPr/>
          <p:nvPr/>
        </p:nvSpPr>
        <p:spPr>
          <a:xfrm>
            <a:off x="7241540" y="1680845"/>
            <a:ext cx="1876425" cy="770890"/>
          </a:xfrm>
          <a:prstGeom prst="roundRect">
            <a:avLst/>
          </a:prstGeom>
        </p:spPr>
        <p:style>
          <a:lnRef idx="0">
            <a:srgbClr val="FFFFFF"/>
          </a:lnRef>
          <a:fillRef idx="2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第三方增值</a:t>
            </a:r>
            <a:r>
              <a:rPr lang="zh-CN" altLang="en-US"/>
              <a:t>服务</a:t>
            </a:r>
            <a:endParaRPr lang="zh-CN" altLang="en-US"/>
          </a:p>
        </p:txBody>
      </p:sp>
      <p:sp>
        <p:nvSpPr>
          <p:cNvPr id="10" name="textbox 788"/>
          <p:cNvSpPr/>
          <p:nvPr/>
        </p:nvSpPr>
        <p:spPr>
          <a:xfrm>
            <a:off x="9391650" y="4640580"/>
            <a:ext cx="1876425" cy="89789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p>
            <a:pPr algn="l" rtl="0" eaLnBrk="0">
              <a:lnSpc>
                <a:spcPct val="88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97000"/>
              </a:lnSpc>
            </a:pPr>
            <a:r>
              <a:rPr sz="1400" kern="0" spc="-40" dirty="0">
                <a:solidFill>
                  <a:srgbClr val="7E009B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含</a:t>
            </a:r>
            <a:r>
              <a:rPr sz="1400" kern="0" spc="-170" dirty="0">
                <a:solidFill>
                  <a:srgbClr val="7E009B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400" kern="0" spc="-40" dirty="0">
                <a:solidFill>
                  <a:srgbClr val="7E009B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：</a:t>
            </a:r>
            <a:r>
              <a:rPr lang="en-US" altLang="zh-CN" sz="1400" kern="0" spc="-40" dirty="0">
                <a:solidFill>
                  <a:srgbClr val="7E009B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OEM </a:t>
            </a:r>
            <a:r>
              <a:rPr lang="zh-CN" sz="1400" kern="0" spc="-40" dirty="0">
                <a:solidFill>
                  <a:srgbClr val="7E009B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自有品牌</a:t>
            </a:r>
            <a:r>
              <a:rPr lang="en-US" altLang="zh-CN" sz="1400" kern="0" spc="-40" dirty="0">
                <a:solidFill>
                  <a:srgbClr val="7E009B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APP，App</a:t>
            </a:r>
            <a:r>
              <a:rPr lang="zh-CN" altLang="en-US" sz="1400" kern="0" spc="-40" dirty="0">
                <a:solidFill>
                  <a:srgbClr val="7E009B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上架</a:t>
            </a:r>
            <a:r>
              <a:rPr lang="en-US" altLang="zh-CN" sz="1400" kern="0" spc="-40" dirty="0">
                <a:solidFill>
                  <a:srgbClr val="7E009B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；</a:t>
            </a:r>
            <a:r>
              <a:rPr lang="zh-CN" altLang="en-US" sz="1400" kern="0" spc="-40" dirty="0">
                <a:solidFill>
                  <a:srgbClr val="7E009B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玩具</a:t>
            </a:r>
            <a:r>
              <a:rPr lang="en-US" altLang="zh-CN" sz="1400" kern="0" spc="-40" dirty="0">
                <a:solidFill>
                  <a:srgbClr val="7E009B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App</a:t>
            </a:r>
            <a:r>
              <a:rPr lang="zh-CN" altLang="en-US" sz="1400" kern="0" spc="-40" dirty="0">
                <a:solidFill>
                  <a:srgbClr val="7E009B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定制</a:t>
            </a:r>
            <a:r>
              <a:rPr lang="en-US" altLang="zh-CN" sz="1400" kern="0" spc="-40" dirty="0">
                <a:solidFill>
                  <a:srgbClr val="7E009B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，</a:t>
            </a:r>
            <a:r>
              <a:rPr lang="zh-CN" sz="1400" kern="0" spc="-40" dirty="0">
                <a:solidFill>
                  <a:srgbClr val="7E009B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  <a:sym typeface="+mn-ea"/>
              </a:rPr>
              <a:t>公版</a:t>
            </a:r>
            <a:r>
              <a:rPr lang="en-US" altLang="zh-CN" sz="1400" kern="0" spc="-40" dirty="0">
                <a:solidFill>
                  <a:srgbClr val="7E009B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  <a:sym typeface="+mn-ea"/>
              </a:rPr>
              <a:t>App</a:t>
            </a:r>
            <a:r>
              <a:rPr lang="zh-CN" altLang="en-US" sz="1400" kern="0" spc="-40" dirty="0">
                <a:solidFill>
                  <a:srgbClr val="7E009B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  <a:sym typeface="+mn-ea"/>
              </a:rPr>
              <a:t>免费</a:t>
            </a:r>
            <a:r>
              <a:rPr lang="en-US" altLang="zh-CN" sz="1400" kern="0" spc="-40" dirty="0">
                <a:solidFill>
                  <a:srgbClr val="7E009B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  <a:sym typeface="+mn-ea"/>
              </a:rPr>
              <a:t>；</a:t>
            </a:r>
            <a:endParaRPr lang="en-US" altLang="zh-CN" sz="1400" kern="0" spc="-40" dirty="0">
              <a:solidFill>
                <a:srgbClr val="7E009B">
                  <a:alpha val="100000"/>
                </a:srgbClr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  <a:sym typeface="+mn-ea"/>
            </a:endParaRPr>
          </a:p>
        </p:txBody>
      </p:sp>
      <p:sp>
        <p:nvSpPr>
          <p:cNvPr id="11" name="左中括号 10"/>
          <p:cNvSpPr/>
          <p:nvPr/>
        </p:nvSpPr>
        <p:spPr>
          <a:xfrm>
            <a:off x="7068185" y="1981200"/>
            <a:ext cx="75565" cy="2832100"/>
          </a:xfrm>
          <a:prstGeom prst="leftBracket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848" name="picture 84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931652" y="249935"/>
            <a:ext cx="912876" cy="27432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428750" y="4977765"/>
            <a:ext cx="3935095" cy="11372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>
                <a:solidFill>
                  <a:schemeClr val="tx1"/>
                </a:solidFill>
                <a:latin typeface="PingFang SC Regular" panose="020B0400000000000000" charset="-122"/>
                <a:ea typeface="PingFang SC Regular" panose="020B0400000000000000" charset="-122"/>
              </a:rPr>
              <a:t>全球大模型</a:t>
            </a:r>
            <a:r>
              <a:rPr lang="en-US" altLang="zh-CN" b="1">
                <a:solidFill>
                  <a:schemeClr val="tx1"/>
                </a:solidFill>
                <a:latin typeface="PingFang SC Regular" panose="020B0400000000000000" charset="-122"/>
                <a:ea typeface="PingFang SC Regular" panose="020B0400000000000000" charset="-122"/>
              </a:rPr>
              <a:t>：</a:t>
            </a:r>
            <a:endParaRPr lang="en-US" altLang="zh-CN" b="1">
              <a:solidFill>
                <a:schemeClr val="tx1"/>
              </a:solidFill>
              <a:latin typeface="PingFang SC Regular" panose="020B0400000000000000" charset="-122"/>
              <a:ea typeface="PingFang SC Regular" panose="020B0400000000000000" charset="-122"/>
            </a:endParaRPr>
          </a:p>
          <a:p>
            <a:endParaRPr lang="zh-CN" altLang="en-US" b="1">
              <a:solidFill>
                <a:schemeClr val="tx1"/>
              </a:solidFill>
              <a:latin typeface="Arial Bold" panose="020B0604020202090204" charset="0"/>
            </a:endParaRPr>
          </a:p>
          <a:p>
            <a:r>
              <a:rPr lang="zh-CN" altLang="en-US" sz="1600">
                <a:latin typeface="PingFang SC Regular" panose="020B0400000000000000" charset="-122"/>
                <a:ea typeface="PingFang SC Regular" panose="020B0400000000000000" charset="-122"/>
                <a:cs typeface="PingFang SC Regular" panose="020B0400000000000000" charset="-122"/>
              </a:rPr>
              <a:t>国内</a:t>
            </a:r>
            <a:r>
              <a:rPr lang="en-US" altLang="zh-CN" sz="1600">
                <a:latin typeface="PingFang SC Regular" panose="020B0400000000000000" charset="-122"/>
                <a:ea typeface="PingFang SC Regular" panose="020B0400000000000000" charset="-122"/>
                <a:cs typeface="PingFang SC Regular" panose="020B0400000000000000" charset="-122"/>
              </a:rPr>
              <a:t>：</a:t>
            </a:r>
            <a:r>
              <a:rPr lang="zh-CN" altLang="en-US" sz="1600">
                <a:latin typeface="PingFang SC Regular" panose="020B0400000000000000" charset="-122"/>
                <a:ea typeface="PingFang SC Regular" panose="020B0400000000000000" charset="-122"/>
                <a:cs typeface="PingFang SC Regular" panose="020B0400000000000000" charset="-122"/>
              </a:rPr>
              <a:t>千问</a:t>
            </a:r>
            <a:r>
              <a:rPr lang="en-US" altLang="zh-CN" sz="1600">
                <a:latin typeface="PingFang SC Regular" panose="020B0400000000000000" charset="-122"/>
                <a:ea typeface="PingFang SC Regular" panose="020B0400000000000000" charset="-122"/>
                <a:cs typeface="PingFang SC Regular" panose="020B0400000000000000" charset="-122"/>
              </a:rPr>
              <a:t>，</a:t>
            </a:r>
            <a:r>
              <a:rPr lang="zh-CN" altLang="en-US" sz="1600">
                <a:latin typeface="PingFang SC Regular" panose="020B0400000000000000" charset="-122"/>
                <a:ea typeface="PingFang SC Regular" panose="020B0400000000000000" charset="-122"/>
                <a:cs typeface="PingFang SC Regular" panose="020B0400000000000000" charset="-122"/>
              </a:rPr>
              <a:t>豆包</a:t>
            </a:r>
            <a:r>
              <a:rPr lang="en-US" altLang="zh-CN" sz="1600">
                <a:latin typeface="PingFang SC Regular" panose="020B0400000000000000" charset="-122"/>
                <a:ea typeface="PingFang SC Regular" panose="020B0400000000000000" charset="-122"/>
                <a:cs typeface="PingFang SC Regular" panose="020B0400000000000000" charset="-122"/>
              </a:rPr>
              <a:t>，DeepSeek</a:t>
            </a:r>
            <a:endParaRPr lang="en-US" altLang="zh-CN" sz="1600">
              <a:latin typeface="PingFang SC Regular" panose="020B0400000000000000" charset="-122"/>
              <a:ea typeface="PingFang SC Regular" panose="020B0400000000000000" charset="-122"/>
              <a:cs typeface="PingFang SC Regular" panose="020B0400000000000000" charset="-122"/>
            </a:endParaRPr>
          </a:p>
          <a:p>
            <a:r>
              <a:rPr lang="zh-CN" altLang="en-US" sz="1600">
                <a:latin typeface="PingFang SC Regular" panose="020B0400000000000000" charset="-122"/>
                <a:ea typeface="PingFang SC Regular" panose="020B0400000000000000" charset="-122"/>
                <a:cs typeface="PingFang SC Regular" panose="020B0400000000000000" charset="-122"/>
              </a:rPr>
              <a:t>国外</a:t>
            </a:r>
            <a:r>
              <a:rPr lang="en-US" altLang="zh-CN" sz="1600">
                <a:latin typeface="PingFang SC Regular" panose="020B0400000000000000" charset="-122"/>
                <a:ea typeface="PingFang SC Regular" panose="020B0400000000000000" charset="-122"/>
                <a:cs typeface="PingFang SC Regular" panose="020B0400000000000000" charset="-122"/>
              </a:rPr>
              <a:t>：ChatGPT，Gemini，Mistral</a:t>
            </a:r>
            <a:endParaRPr lang="en-US" altLang="zh-CN" sz="1600">
              <a:latin typeface="PingFang SC Regular" panose="020B0400000000000000" charset="-122"/>
              <a:ea typeface="PingFang SC Regular" panose="020B0400000000000000" charset="-122"/>
              <a:cs typeface="PingFang SC Regular" panose="020B0400000000000000" charset="-122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picture 6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786" name="textbox 786"/>
          <p:cNvSpPr/>
          <p:nvPr/>
        </p:nvSpPr>
        <p:spPr>
          <a:xfrm>
            <a:off x="739140" y="492760"/>
            <a:ext cx="5024120" cy="4851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ts val="3615"/>
              </a:lnSpc>
            </a:pPr>
            <a:r>
              <a:rPr lang="en-US" altLang="zh-CN" sz="2700" kern="0" spc="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WWS/WWT/PBT</a:t>
            </a:r>
            <a:r>
              <a:rPr lang="zh-CN" sz="2700" kern="0" spc="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联合</a:t>
            </a:r>
            <a:r>
              <a:rPr lang="zh-CN" sz="2700" kern="0" spc="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宣传推广</a:t>
            </a:r>
            <a:endParaRPr lang="zh-CN" sz="2700" kern="0" spc="0" dirty="0">
              <a:solidFill>
                <a:srgbClr val="000000">
                  <a:alpha val="100000"/>
                </a:srgbClr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pic>
        <p:nvPicPr>
          <p:cNvPr id="5" name="图片 4" descr="downloaded-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2090" y="4529455"/>
            <a:ext cx="2678430" cy="1130935"/>
          </a:xfrm>
          <a:prstGeom prst="rect">
            <a:avLst/>
          </a:prstGeom>
        </p:spPr>
      </p:pic>
      <p:pic>
        <p:nvPicPr>
          <p:cNvPr id="12" name="图片 11" descr="WWS_ver_RGB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140" y="1769110"/>
            <a:ext cx="3296920" cy="1130935"/>
          </a:xfrm>
          <a:prstGeom prst="rect">
            <a:avLst/>
          </a:prstGeom>
        </p:spPr>
      </p:pic>
      <p:pic>
        <p:nvPicPr>
          <p:cNvPr id="13" name="图片 12" descr="WWT_ver_en_RB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2455" y="1755140"/>
            <a:ext cx="2435860" cy="1131570"/>
          </a:xfrm>
          <a:prstGeom prst="rect">
            <a:avLst/>
          </a:prstGeom>
        </p:spPr>
      </p:pic>
      <p:cxnSp>
        <p:nvCxnSpPr>
          <p:cNvPr id="14" name="直接连接符 13"/>
          <p:cNvCxnSpPr/>
          <p:nvPr/>
        </p:nvCxnSpPr>
        <p:spPr>
          <a:xfrm>
            <a:off x="708660" y="3509010"/>
            <a:ext cx="1107821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pic>
        <p:nvPicPr>
          <p:cNvPr id="16" name="图片 15" descr="PBT_online_RGB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19285" y="1090930"/>
            <a:ext cx="1753235" cy="1948815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23125" y="3763645"/>
            <a:ext cx="4067810" cy="2712720"/>
          </a:xfrm>
          <a:prstGeom prst="rect">
            <a:avLst/>
          </a:prstGeom>
        </p:spPr>
      </p:pic>
      <p:pic>
        <p:nvPicPr>
          <p:cNvPr id="19" name="图片 18" descr="downloaded-image (2)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65405" y="3628390"/>
            <a:ext cx="4408170" cy="2908300"/>
          </a:xfrm>
          <a:prstGeom prst="rect">
            <a:avLst/>
          </a:prstGeom>
        </p:spPr>
      </p:pic>
      <p:pic>
        <p:nvPicPr>
          <p:cNvPr id="20" name="图片 19" descr="downloaded-image (3)"/>
          <p:cNvPicPr>
            <a:picLocks noChangeAspect="1"/>
          </p:cNvPicPr>
          <p:nvPr/>
        </p:nvPicPr>
        <p:blipFill>
          <a:blip r:embed="rId8"/>
          <a:srcRect l="25726" t="19121" r="22635" b="23001"/>
          <a:stretch>
            <a:fillRect/>
          </a:stretch>
        </p:blipFill>
        <p:spPr>
          <a:xfrm>
            <a:off x="7009130" y="1306830"/>
            <a:ext cx="2418080" cy="1974215"/>
          </a:xfrm>
          <a:prstGeom prst="rect">
            <a:avLst/>
          </a:prstGeom>
        </p:spPr>
      </p:pic>
      <p:pic>
        <p:nvPicPr>
          <p:cNvPr id="848" name="picture 84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10931652" y="249935"/>
            <a:ext cx="912876" cy="27432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picture 6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pic>
        <p:nvPicPr>
          <p:cNvPr id="812" name="picture 8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883285" y="3013075"/>
            <a:ext cx="1677035" cy="1628775"/>
          </a:xfrm>
          <a:prstGeom prst="rect">
            <a:avLst/>
          </a:prstGeom>
        </p:spPr>
      </p:pic>
      <p:sp>
        <p:nvSpPr>
          <p:cNvPr id="816" name="textbox 816"/>
          <p:cNvSpPr/>
          <p:nvPr/>
        </p:nvSpPr>
        <p:spPr>
          <a:xfrm>
            <a:off x="739140" y="492760"/>
            <a:ext cx="5057775" cy="9632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ts val="3620"/>
              </a:lnSpc>
            </a:pPr>
            <a:r>
              <a:rPr sz="2700" kern="0" spc="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AI</a:t>
            </a:r>
            <a:r>
              <a:rPr sz="2700" kern="0" spc="10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玩具</a:t>
            </a:r>
            <a:r>
              <a:rPr lang="zh-CN" sz="2700" kern="0" spc="10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部分落地产品</a:t>
            </a:r>
            <a:endParaRPr sz="27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  <a:p>
            <a:pPr algn="l" rtl="0" eaLnBrk="0">
              <a:lnSpc>
                <a:spcPct val="106000"/>
              </a:lnSpc>
            </a:pPr>
            <a:endParaRPr sz="13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algn="l" rtl="0" eaLnBrk="0">
              <a:lnSpc>
                <a:spcPct val="12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algn="r" rtl="0" eaLnBrk="0">
              <a:lnSpc>
                <a:spcPts val="2095"/>
              </a:lnSpc>
            </a:pPr>
            <a:r>
              <a:rPr sz="1700" kern="0" spc="3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累计已超 100</a:t>
            </a:r>
            <a:r>
              <a:rPr sz="1700" kern="0" spc="16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 </a:t>
            </a:r>
            <a:r>
              <a:rPr sz="1700" kern="0" spc="3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家客</a:t>
            </a:r>
            <a:r>
              <a:rPr sz="1700" kern="0" spc="2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户落地各类</a:t>
            </a:r>
            <a:r>
              <a:rPr sz="1700" kern="0" spc="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AI</a:t>
            </a:r>
            <a:r>
              <a:rPr sz="1700" kern="0" spc="2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玩具</a:t>
            </a:r>
            <a:r>
              <a:rPr lang="zh-CN" sz="1700" kern="0" spc="2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和硬件</a:t>
            </a:r>
            <a:r>
              <a:rPr sz="1700" kern="0" spc="2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产品。</a:t>
            </a:r>
            <a:endParaRPr sz="17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pic>
        <p:nvPicPr>
          <p:cNvPr id="818" name="picture 8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3140710" y="1753870"/>
            <a:ext cx="1981835" cy="1443990"/>
          </a:xfrm>
          <a:prstGeom prst="rect">
            <a:avLst/>
          </a:prstGeom>
        </p:spPr>
      </p:pic>
      <p:pic>
        <p:nvPicPr>
          <p:cNvPr id="820" name="picture 8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5796915" y="2562225"/>
            <a:ext cx="1995805" cy="2070735"/>
          </a:xfrm>
          <a:prstGeom prst="rect">
            <a:avLst/>
          </a:prstGeom>
        </p:spPr>
      </p:pic>
      <p:pic>
        <p:nvPicPr>
          <p:cNvPr id="848" name="picture 84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0931652" y="249935"/>
            <a:ext cx="912876" cy="274320"/>
          </a:xfrm>
          <a:prstGeom prst="rect">
            <a:avLst/>
          </a:prstGeom>
        </p:spPr>
      </p:pic>
      <p:pic>
        <p:nvPicPr>
          <p:cNvPr id="8" name="图片 7" descr="wecom-temp-105267-4825bcfe82cae62a87d64cb76823e7e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40710" y="3197860"/>
            <a:ext cx="1995170" cy="144399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48345" y="3004185"/>
            <a:ext cx="2221230" cy="162877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334135" y="4963795"/>
            <a:ext cx="123825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600">
                <a:solidFill>
                  <a:schemeClr val="tx1"/>
                </a:solidFill>
                <a:latin typeface="PingFang SC Regular" panose="020B0400000000000000" charset="-122"/>
                <a:ea typeface="PingFang SC Regular" panose="020B0400000000000000" charset="-122"/>
              </a:rPr>
              <a:t>孩子王</a:t>
            </a:r>
            <a:endParaRPr lang="zh-CN" altLang="en-US" sz="1600">
              <a:solidFill>
                <a:schemeClr val="tx1"/>
              </a:solidFill>
              <a:latin typeface="PingFang SC Regular" panose="020B0400000000000000" charset="-122"/>
              <a:ea typeface="PingFang SC Regular" panose="020B0400000000000000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519170" y="4963795"/>
            <a:ext cx="123825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600">
                <a:solidFill>
                  <a:schemeClr val="tx1"/>
                </a:solidFill>
                <a:latin typeface="PingFang SC Regular" panose="020B0400000000000000" charset="-122"/>
                <a:ea typeface="PingFang SC Regular" panose="020B0400000000000000" charset="-122"/>
              </a:rPr>
              <a:t>俊欧</a:t>
            </a:r>
            <a:r>
              <a:rPr lang="zh-CN" altLang="en-US" sz="1600">
                <a:solidFill>
                  <a:schemeClr val="tx1"/>
                </a:solidFill>
                <a:latin typeface="PingFang SC Regular" panose="020B0400000000000000" charset="-122"/>
                <a:ea typeface="PingFang SC Regular" panose="020B0400000000000000" charset="-122"/>
              </a:rPr>
              <a:t>玩具</a:t>
            </a:r>
            <a:endParaRPr lang="zh-CN" altLang="en-US" sz="1600">
              <a:solidFill>
                <a:schemeClr val="tx1"/>
              </a:solidFill>
              <a:latin typeface="PingFang SC Regular" panose="020B0400000000000000" charset="-122"/>
              <a:ea typeface="PingFang SC Regular" panose="020B0400000000000000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256020" y="4963795"/>
            <a:ext cx="123825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600">
                <a:solidFill>
                  <a:schemeClr val="tx1"/>
                </a:solidFill>
                <a:latin typeface="PingFang SC Regular" panose="020B0400000000000000" charset="-122"/>
                <a:ea typeface="PingFang SC Regular" panose="020B0400000000000000" charset="-122"/>
              </a:rPr>
              <a:t>Wakuku</a:t>
            </a:r>
            <a:endParaRPr lang="en-US" altLang="zh-CN" sz="1600">
              <a:solidFill>
                <a:schemeClr val="tx1"/>
              </a:solidFill>
              <a:latin typeface="PingFang SC Regular" panose="020B0400000000000000" charset="-122"/>
              <a:ea typeface="PingFang SC Regular" panose="020B0400000000000000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8924290" y="4963795"/>
            <a:ext cx="123825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600">
                <a:solidFill>
                  <a:schemeClr val="tx1"/>
                </a:solidFill>
                <a:latin typeface="PingFang SC Regular" panose="020B0400000000000000" charset="-122"/>
                <a:ea typeface="PingFang SC Regular" panose="020B0400000000000000" charset="-122"/>
              </a:rPr>
              <a:t>小黑猫</a:t>
            </a:r>
            <a:endParaRPr lang="zh-CN" altLang="en-US" sz="1600">
              <a:solidFill>
                <a:schemeClr val="tx1"/>
              </a:solidFill>
              <a:latin typeface="PingFang SC Regular" panose="020B0400000000000000" charset="-122"/>
              <a:ea typeface="PingFang SC Regular" panose="020B0400000000000000" charset="-122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picture 6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pic>
        <p:nvPicPr>
          <p:cNvPr id="848" name="picture 84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931652" y="249935"/>
            <a:ext cx="912876" cy="27432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27325" y="1975485"/>
            <a:ext cx="2560955" cy="2540000"/>
          </a:xfrm>
          <a:prstGeom prst="rect">
            <a:avLst/>
          </a:prstGeom>
        </p:spPr>
      </p:pic>
      <p:sp>
        <p:nvSpPr>
          <p:cNvPr id="3" name="textbox 816"/>
          <p:cNvSpPr/>
          <p:nvPr/>
        </p:nvSpPr>
        <p:spPr>
          <a:xfrm>
            <a:off x="641985" y="524510"/>
            <a:ext cx="3677285" cy="9632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ts val="3620"/>
              </a:lnSpc>
            </a:pPr>
            <a:r>
              <a:rPr lang="en-US" altLang="zh-CN" sz="2700" kern="0" spc="10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AI </a:t>
            </a:r>
            <a:r>
              <a:rPr lang="zh-CN" altLang="en-US" sz="2700" kern="0" spc="10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硬件商务</a:t>
            </a:r>
            <a:r>
              <a:rPr lang="zh-CN" sz="2700" kern="0" spc="100" dirty="0">
                <a:solidFill>
                  <a:srgbClr val="000000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合作</a:t>
            </a:r>
            <a:endParaRPr lang="zh-CN" sz="2700" kern="0" spc="100" dirty="0">
              <a:solidFill>
                <a:srgbClr val="000000">
                  <a:alpha val="100000"/>
                </a:srgbClr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08165" y="1956435"/>
            <a:ext cx="2560320" cy="256032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3372485" y="4681855"/>
            <a:ext cx="158305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企业</a:t>
            </a:r>
            <a:r>
              <a:rPr lang="zh-CN" altLang="en-US"/>
              <a:t>微信</a:t>
            </a:r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7396480" y="4681855"/>
            <a:ext cx="158305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/>
              <a:t>微信</a:t>
            </a:r>
            <a:endParaRPr lang="zh-CN" alt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0" name="picture 85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854" name="textbox 854"/>
          <p:cNvSpPr/>
          <p:nvPr/>
        </p:nvSpPr>
        <p:spPr>
          <a:xfrm>
            <a:off x="755243" y="2384323"/>
            <a:ext cx="2740025" cy="8242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5000"/>
              </a:lnSpc>
            </a:pPr>
            <a:endParaRPr sz="100" dirty="0">
              <a:latin typeface="Arial" panose="020B0604020202090204"/>
              <a:ea typeface="Arial" panose="020B0604020202090204"/>
              <a:cs typeface="Arial" panose="020B0604020202090204"/>
            </a:endParaRPr>
          </a:p>
          <a:p>
            <a:pPr marL="12700" algn="l" rtl="0" eaLnBrk="0">
              <a:lnSpc>
                <a:spcPct val="99000"/>
              </a:lnSpc>
            </a:pPr>
            <a:r>
              <a:rPr sz="5300" kern="0" spc="40" dirty="0">
                <a:solidFill>
                  <a:srgbClr val="FFFFFF">
                    <a:alpha val="100000"/>
                  </a:srgbClr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谢谢观看</a:t>
            </a:r>
            <a:endParaRPr sz="5300" dirty="0"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pic>
        <p:nvPicPr>
          <p:cNvPr id="860" name="picture 86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746760" y="1005839"/>
            <a:ext cx="1601724" cy="481584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M_DIAGRAM_VIRTUALLY_FRAME" val="{&quot;height&quot;:359.2040157480315,&quot;left&quot;:108.8,&quot;top&quot;:144.3959842519685,&quot;width&quot;:869.95}"/>
</p:tagLst>
</file>

<file path=ppt/tags/tag2.xml><?xml version="1.0" encoding="utf-8"?>
<p:tagLst xmlns:p="http://schemas.openxmlformats.org/presentationml/2006/main">
  <p:tag name="KSO_WM_DIAGRAM_VIRTUALLY_FRAME" val="{&quot;height&quot;:359.2040157480315,&quot;left&quot;:108.8,&quot;top&quot;:144.3959842519685,&quot;width&quot;:869.95}"/>
</p:tagLst>
</file>

<file path=ppt/tags/tag3.xml><?xml version="1.0" encoding="utf-8"?>
<p:tagLst xmlns:p="http://schemas.openxmlformats.org/presentationml/2006/main">
  <p:tag name="KSO_WM_DIAGRAM_VIRTUALLY_FRAME" val="{&quot;height&quot;:359.2040157480315,&quot;left&quot;:108.8,&quot;top&quot;:144.3959842519685,&quot;width&quot;:869.95}"/>
</p:tagLst>
</file>

<file path=ppt/tags/tag4.xml><?xml version="1.0" encoding="utf-8"?>
<p:tagLst xmlns:p="http://schemas.openxmlformats.org/presentationml/2006/main">
  <p:tag name="KSO_WM_DIAGRAM_VIRTUALLY_FRAME" val="{&quot;height&quot;:359.20401574803145,&quot;left&quot;:108.8,&quot;top&quot;:144.39598425196857,&quot;width&quot;:869.95}"/>
</p:tagLst>
</file>

<file path=ppt/tags/tag5.xml><?xml version="1.0" encoding="utf-8"?>
<p:tagLst xmlns:p="http://schemas.openxmlformats.org/presentationml/2006/main">
  <p:tag name="KSO_WM_DIAGRAM_VIRTUALLY_FRAME" val="{&quot;height&quot;:359.20401574803145,&quot;left&quot;:108.8,&quot;top&quot;:144.39598425196857,&quot;width&quot;:869.95}"/>
</p:tagLst>
</file>

<file path=ppt/tags/tag6.xml><?xml version="1.0" encoding="utf-8"?>
<p:tagLst xmlns:p="http://schemas.openxmlformats.org/presentationml/2006/main">
  <p:tag name="KSO_WM_DIAGRAM_VIRTUALLY_FRAME" val="{&quot;height&quot;:359.20401574803145,&quot;left&quot;:108.8,&quot;top&quot;:144.39598425196857,&quot;width&quot;:869.95}"/>
</p:tagLst>
</file>

<file path=ppt/tags/tag7.xml><?xml version="1.0" encoding="utf-8"?>
<p:tagLst xmlns:p="http://schemas.openxmlformats.org/presentationml/2006/main">
  <p:tag name="KSO_WM_DIAGRAM_VIRTUALLY_FRAME" val="{&quot;height&quot;:359.20401574803145,&quot;left&quot;:108.8,&quot;top&quot;:144.39598425196857,&quot;width&quot;:869.95}"/>
</p:tagLst>
</file>

<file path=ppt/tags/tag8.xml><?xml version="1.0" encoding="utf-8"?>
<p:tagLst xmlns:p="http://schemas.openxmlformats.org/presentationml/2006/main">
  <p:tag name="KSO_WM_DIAGRAM_VIRTUALLY_FRAME" val="{&quot;height&quot;:359.20401574803145,&quot;left&quot;:108.8,&quot;top&quot;:144.39598425196857,&quot;width&quot;:869.95}"/>
</p:tagLst>
</file>

<file path=ppt/tags/tag9.xml><?xml version="1.0" encoding="utf-8"?>
<p:tagLst xmlns:p="http://schemas.openxmlformats.org/presentationml/2006/main">
  <p:tag name="KSO_WM_DIAGRAM_VIRTUALLY_FRAME" val="{&quot;height&quot;:359.20401574803145,&quot;left&quot;:108.8,&quot;top&quot;:144.39598425196857,&quot;width&quot;:869.95}"/>
</p:tagLst>
</file>

<file path=ppt/tags/tag10.xml><?xml version="1.0" encoding="utf-8"?>
<p:tagLst xmlns:p="http://schemas.openxmlformats.org/presentationml/2006/main">
  <p:tag name="KSO_WM_DIAGRAM_VIRTUALLY_FRAME" val="{&quot;height&quot;:359.20401574803145,&quot;left&quot;:108.8,&quot;top&quot;:144.39598425196857,&quot;width&quot;:869.95}"/>
</p:tagLst>
</file>

<file path=ppt/tags/tag11.xml><?xml version="1.0" encoding="utf-8"?>
<p:tagLst xmlns:p="http://schemas.openxmlformats.org/presentationml/2006/main">
  <p:tag name="KSO_WM_DIAGRAM_VIRTUALLY_FRAME" val="{&quot;height&quot;:359.20401574803145,&quot;left&quot;:108.8,&quot;top&quot;:144.39598425196857,&quot;width&quot;:869.95}"/>
</p:tagLst>
</file>

<file path=ppt/tags/tag12.xml><?xml version="1.0" encoding="utf-8"?>
<p:tagLst xmlns:p="http://schemas.openxmlformats.org/presentationml/2006/main">
  <p:tag name="KSO_WM_DIAGRAM_VIRTUALLY_FRAME" val="{&quot;height&quot;:359.20401574803145,&quot;left&quot;:108.8,&quot;top&quot;:144.39598425196857,&quot;width&quot;:869.95}"/>
</p:tagLst>
</file>

<file path=ppt/tags/tag13.xml><?xml version="1.0" encoding="utf-8"?>
<p:tagLst xmlns:p="http://schemas.openxmlformats.org/presentationml/2006/main">
  <p:tag name="KSO_WM_DIAGRAM_VIRTUALLY_FRAME" val="{&quot;height&quot;:359.20401574803145,&quot;left&quot;:108.8,&quot;top&quot;:144.39598425196857,&quot;width&quot;:869.95}"/>
</p:tagLst>
</file>

<file path=ppt/tags/tag14.xml><?xml version="1.0" encoding="utf-8"?>
<p:tagLst xmlns:p="http://schemas.openxmlformats.org/presentationml/2006/main">
  <p:tag name="KSO_WM_DIAGRAM_VIRTUALLY_FRAME" val="{&quot;height&quot;:359.20401574803145,&quot;left&quot;:108.8,&quot;top&quot;:144.39598425196857,&quot;width&quot;:869.95}"/>
</p:tagLst>
</file>

<file path=ppt/tags/tag15.xml><?xml version="1.0" encoding="utf-8"?>
<p:tagLst xmlns:p="http://schemas.openxmlformats.org/presentationml/2006/main">
  <p:tag name="KSO_WM_DIAGRAM_VIRTUALLY_FRAME" val="{&quot;height&quot;:359.20401574803145,&quot;left&quot;:108.8,&quot;top&quot;:144.39598425196857,&quot;width&quot;:869.95}"/>
</p:tagLst>
</file>

<file path=ppt/tags/tag16.xml><?xml version="1.0" encoding="utf-8"?>
<p:tagLst xmlns:p="http://schemas.openxmlformats.org/presentationml/2006/main">
  <p:tag name="TABLE_ENDDRAG_ORIGIN_RECT" val="71*41"/>
  <p:tag name="TABLE_ENDDRAG_RECT" val="722*119*71*41"/>
</p:tagLst>
</file>

<file path=ppt/tags/tag17.xml><?xml version="1.0" encoding="utf-8"?>
<p:tagLst xmlns:p="http://schemas.openxmlformats.org/presentationml/2006/main">
  <p:tag name="KSO_WM_BEAUTIFY_FLAG" val=""/>
</p:tagLst>
</file>

<file path=ppt/tags/tag18.xml><?xml version="1.0" encoding="utf-8"?>
<p:tagLst xmlns:p="http://schemas.openxmlformats.org/presentationml/2006/main">
  <p:tag name="KSO_WM_DIAGRAM_VIRTUALLY_FRAME" val="{&quot;height&quot;:466.3204669200712,&quot;left&quot;:23.960841381135072,&quot;top&quot;:31.3709599965833,&quot;width&quot;:880.1164175155443}"/>
</p:tagLst>
</file>

<file path=ppt/tags/tag19.xml><?xml version="1.0" encoding="utf-8"?>
<p:tagLst xmlns:p="http://schemas.openxmlformats.org/presentationml/2006/main">
  <p:tag name="KSO_WM_DIAGRAM_VIRTUALLY_FRAME" val="{&quot;height&quot;:466.3204669200712,&quot;left&quot;:23.960841381135072,&quot;top&quot;:31.3709599965833,&quot;width&quot;:880.1164175155443}"/>
</p:tagLst>
</file>

<file path=ppt/tags/tag20.xml><?xml version="1.0" encoding="utf-8"?>
<p:tagLst xmlns:p="http://schemas.openxmlformats.org/presentationml/2006/main">
  <p:tag name="KSO_WM_DIAGRAM_VIRTUALLY_FRAME" val="{&quot;height&quot;:466.3204669200712,&quot;left&quot;:23.960841381135072,&quot;top&quot;:31.3709599965833,&quot;width&quot;:880.1164175155443}"/>
</p:tagLst>
</file>

<file path=ppt/tags/tag21.xml><?xml version="1.0" encoding="utf-8"?>
<p:tagLst xmlns:p="http://schemas.openxmlformats.org/presentationml/2006/main">
  <p:tag name="KSO_WM_DIAGRAM_VIRTUALLY_FRAME" val="{&quot;height&quot;:466.3204669200712,&quot;left&quot;:23.960841381135072,&quot;top&quot;:31.3709599965833,&quot;width&quot;:880.1164175155443}"/>
</p:tagLst>
</file>

<file path=ppt/tags/tag22.xml><?xml version="1.0" encoding="utf-8"?>
<p:tagLst xmlns:p="http://schemas.openxmlformats.org/presentationml/2006/main">
  <p:tag name="KSO_WM_DIAGRAM_VIRTUALLY_FRAME" val="{&quot;height&quot;:466.3204669200712,&quot;left&quot;:23.960841381135072,&quot;top&quot;:31.3709599965833,&quot;width&quot;:880.1164175155443}"/>
</p:tagLst>
</file>

<file path=ppt/tags/tag23.xml><?xml version="1.0" encoding="utf-8"?>
<p:tagLst xmlns:p="http://schemas.openxmlformats.org/presentationml/2006/main">
  <p:tag name="KSO_WM_DIAGRAM_VIRTUALLY_FRAME" val="{&quot;height&quot;:466.3204669200712,&quot;left&quot;:23.960841381135072,&quot;top&quot;:31.3709599965833,&quot;width&quot;:880.1164175155443}"/>
</p:tagLst>
</file>

<file path=ppt/tags/tag24.xml><?xml version="1.0" encoding="utf-8"?>
<p:tagLst xmlns:p="http://schemas.openxmlformats.org/presentationml/2006/main">
  <p:tag name="KSO_WM_DIAGRAM_VIRTUALLY_FRAME" val="{&quot;height&quot;:466.3204669200712,&quot;left&quot;:23.960841381135072,&quot;top&quot;:31.3709599965833,&quot;width&quot;:880.1164175155443}"/>
</p:tagLst>
</file>

<file path=ppt/tags/tag25.xml><?xml version="1.0" encoding="utf-8"?>
<p:tagLst xmlns:p="http://schemas.openxmlformats.org/presentationml/2006/main">
  <p:tag name="KSO_WM_DIAGRAM_VIRTUALLY_FRAME" val="{&quot;height&quot;:466.3204669200712,&quot;left&quot;:23.960841381135072,&quot;top&quot;:31.3709599965833,&quot;width&quot;:880.1164175155443}"/>
</p:tagLst>
</file>

<file path=ppt/tags/tag26.xml><?xml version="1.0" encoding="utf-8"?>
<p:tagLst xmlns:p="http://schemas.openxmlformats.org/presentationml/2006/main">
  <p:tag name="KSO_WM_DIAGRAM_VIRTUALLY_FRAME" val="{&quot;height&quot;:466.3204669200712,&quot;left&quot;:23.960841381135072,&quot;top&quot;:31.3709599965833,&quot;width&quot;:880.1164175155443}"/>
</p:tagLst>
</file>

<file path=ppt/tags/tag27.xml><?xml version="1.0" encoding="utf-8"?>
<p:tagLst xmlns:p="http://schemas.openxmlformats.org/presentationml/2006/main">
  <p:tag name="KSO_WM_DIAGRAM_VIRTUALLY_FRAME" val="{&quot;height&quot;:466.3204669200712,&quot;left&quot;:23.960841381135072,&quot;top&quot;:31.3709599965833,&quot;width&quot;:880.1164175155443}"/>
</p:tagLst>
</file>

<file path=ppt/tags/tag28.xml><?xml version="1.0" encoding="utf-8"?>
<p:tagLst xmlns:p="http://schemas.openxmlformats.org/presentationml/2006/main">
  <p:tag name="KSO_WM_DIAGRAM_VIRTUALLY_FRAME" val="{&quot;height&quot;:466.3204669200712,&quot;left&quot;:23.960841381135072,&quot;top&quot;:31.3709599965833,&quot;width&quot;:880.1164175155443}"/>
</p:tagLst>
</file>

<file path=ppt/tags/tag29.xml><?xml version="1.0" encoding="utf-8"?>
<p:tagLst xmlns:p="http://schemas.openxmlformats.org/presentationml/2006/main">
  <p:tag name="KSO_WM_DIAGRAM_VIRTUALLY_FRAME" val="{&quot;height&quot;:466.3204669200712,&quot;left&quot;:23.960841381135072,&quot;top&quot;:31.3709599965833,&quot;width&quot;:880.1164175155443}"/>
</p:tagLst>
</file>

<file path=ppt/tags/tag30.xml><?xml version="1.0" encoding="utf-8"?>
<p:tagLst xmlns:p="http://schemas.openxmlformats.org/presentationml/2006/main">
  <p:tag name="KSO_WM_DIAGRAM_VIRTUALLY_FRAME" val="{&quot;height&quot;:466.3204669200712,&quot;left&quot;:23.960841381135072,&quot;top&quot;:31.3709599965833,&quot;width&quot;:880.1164175155443}"/>
</p:tagLst>
</file>

<file path=ppt/tags/tag31.xml><?xml version="1.0" encoding="utf-8"?>
<p:tagLst xmlns:p="http://schemas.openxmlformats.org/presentationml/2006/main">
  <p:tag name="KSO_WM_DIAGRAM_VIRTUALLY_FRAME" val="{&quot;height&quot;:466.3204669200712,&quot;left&quot;:23.960841381135072,&quot;top&quot;:31.3709599965833,&quot;width&quot;:880.1164175155443}"/>
</p:tagLst>
</file>

<file path=ppt/tags/tag32.xml><?xml version="1.0" encoding="utf-8"?>
<p:tagLst xmlns:p="http://schemas.openxmlformats.org/presentationml/2006/main">
  <p:tag name="KSO_WM_DIAGRAM_VIRTUALLY_FRAME" val="{&quot;height&quot;:466.3204669200712,&quot;left&quot;:23.960841381135072,&quot;top&quot;:31.3709599965833,&quot;width&quot;:880.1164175155443}"/>
</p:tagLst>
</file>

<file path=ppt/tags/tag33.xml><?xml version="1.0" encoding="utf-8"?>
<p:tagLst xmlns:p="http://schemas.openxmlformats.org/presentationml/2006/main">
  <p:tag name="KSO_WM_DIAGRAM_VIRTUALLY_FRAME" val="{&quot;height&quot;:466.3204669200712,&quot;left&quot;:23.960841381135072,&quot;top&quot;:31.3709599965833,&quot;width&quot;:880.1164175155443}"/>
</p:tagLst>
</file>

<file path=ppt/tags/tag34.xml><?xml version="1.0" encoding="utf-8"?>
<p:tagLst xmlns:p="http://schemas.openxmlformats.org/presentationml/2006/main">
  <p:tag name="KSO_WM_DIAGRAM_VIRTUALLY_FRAME" val="{&quot;height&quot;:466.3204669200712,&quot;left&quot;:23.960841381135072,&quot;top&quot;:31.3709599965833,&quot;width&quot;:880.1164175155443}"/>
</p:tagLst>
</file>

<file path=ppt/tags/tag35.xml><?xml version="1.0" encoding="utf-8"?>
<p:tagLst xmlns:p="http://schemas.openxmlformats.org/presentationml/2006/main">
  <p:tag name="KSO_WM_DIAGRAM_VIRTUALLY_FRAME" val="{&quot;height&quot;:466.3204669200712,&quot;left&quot;:23.960841381135072,&quot;top&quot;:31.3709599965833,&quot;width&quot;:880.1164175155443}"/>
</p:tagLst>
</file>

<file path=ppt/tags/tag36.xml><?xml version="1.0" encoding="utf-8"?>
<p:tagLst xmlns:p="http://schemas.openxmlformats.org/presentationml/2006/main">
  <p:tag name="KSO_WM_DIAGRAM_VIRTUALLY_FRAME" val="{&quot;height&quot;:466.3204669200712,&quot;left&quot;:23.960841381135072,&quot;top&quot;:31.3709599965833,&quot;width&quot;:880.1164175155443}"/>
</p:tagLst>
</file>

<file path=ppt/tags/tag37.xml><?xml version="1.0" encoding="utf-8"?>
<p:tagLst xmlns:p="http://schemas.openxmlformats.org/presentationml/2006/main">
  <p:tag name="KSO_WM_DIAGRAM_VIRTUALLY_FRAME" val="{&quot;height&quot;:466.3204669200712,&quot;left&quot;:23.960841381135072,&quot;top&quot;:31.3709599965833,&quot;width&quot;:880.1164175155443}"/>
</p:tagLst>
</file>

<file path=ppt/tags/tag38.xml><?xml version="1.0" encoding="utf-8"?>
<p:tagLst xmlns:p="http://schemas.openxmlformats.org/presentationml/2006/main">
  <p:tag name="KSO_WM_DIAGRAM_VIRTUALLY_FRAME" val="{&quot;height&quot;:466.3204669200712,&quot;left&quot;:23.960841381135072,&quot;top&quot;:31.3709599965833,&quot;width&quot;:880.1164175155443}"/>
</p:tagLst>
</file>

<file path=ppt/tags/tag39.xml><?xml version="1.0" encoding="utf-8"?>
<p:tagLst xmlns:p="http://schemas.openxmlformats.org/presentationml/2006/main">
  <p:tag name="resource_record_key" val="{&quot;10&quot;:[50010421,3641642]}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3151</Words>
  <Application>WPS 文字</Application>
  <PresentationFormat/>
  <Paragraphs>515</Paragraphs>
  <Slides>22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26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49" baseType="lpstr">
      <vt:lpstr>Arial</vt:lpstr>
      <vt:lpstr>宋体</vt:lpstr>
      <vt:lpstr>Wingdings</vt:lpstr>
      <vt:lpstr>Arial</vt:lpstr>
      <vt:lpstr>PingFang SC</vt:lpstr>
      <vt:lpstr>PingFang SC Regular</vt:lpstr>
      <vt:lpstr>PingFang SC Semibold</vt:lpstr>
      <vt:lpstr>微软雅黑</vt:lpstr>
      <vt:lpstr>汉仪旗黑</vt:lpstr>
      <vt:lpstr>宋体</vt:lpstr>
      <vt:lpstr>Arial Unicode MS</vt:lpstr>
      <vt:lpstr>Calibri</vt:lpstr>
      <vt:lpstr>Helvetica Neue</vt:lpstr>
      <vt:lpstr>汉仪书宋二KW</vt:lpstr>
      <vt:lpstr>Times New Roman</vt:lpstr>
      <vt:lpstr>Arial Regular</vt:lpstr>
      <vt:lpstr>Arial Bold</vt:lpstr>
      <vt:lpstr>Times New Roman</vt:lpstr>
      <vt:lpstr>Songti SC Regular</vt:lpstr>
      <vt:lpstr>汉仪锐智</vt:lpstr>
      <vt:lpstr>Lato Bold</vt:lpstr>
      <vt:lpstr>苹方-简</vt:lpstr>
      <vt:lpstr>Source Han Sans CN Bold</vt:lpstr>
      <vt:lpstr>Source Han Sans CN Regular</vt:lpstr>
      <vt:lpstr>Source Han Sans CN Medium</vt:lpstr>
      <vt:lpstr>冬青黑体简体中文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z方鹏</cp:lastModifiedBy>
  <cp:revision>100</cp:revision>
  <dcterms:created xsi:type="dcterms:W3CDTF">2025-12-08T02:24:40Z</dcterms:created>
  <dcterms:modified xsi:type="dcterms:W3CDTF">2025-12-08T02:24:40Z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wqlLaW5nc29mdCBQREYgdG8gV1BTIDExMA</vt:lpwstr>
  </property>
  <property fmtid="{D5CDD505-2E9C-101B-9397-08002B2CF9AE}" pid="3" name="Created">
    <vt:filetime>2025-11-12T03:34:08Z</vt:filetime>
  </property>
  <property fmtid="{D5CDD505-2E9C-101B-9397-08002B2CF9AE}" pid="4" name="ICV">
    <vt:lpwstr>47E89424E7F8AF30B9343669FF006675_43</vt:lpwstr>
  </property>
  <property fmtid="{D5CDD505-2E9C-101B-9397-08002B2CF9AE}" pid="5" name="KSOProductBuildVer">
    <vt:lpwstr>2052-7.5.1.8994</vt:lpwstr>
  </property>
</Properties>
</file>